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4" r:id="rId1"/>
  </p:sldMasterIdLst>
  <p:sldIdLst>
    <p:sldId id="262" r:id="rId2"/>
    <p:sldId id="266" r:id="rId3"/>
    <p:sldId id="272" r:id="rId4"/>
    <p:sldId id="265" r:id="rId5"/>
    <p:sldId id="257" r:id="rId6"/>
    <p:sldId id="267" r:id="rId7"/>
    <p:sldId id="268" r:id="rId8"/>
    <p:sldId id="270" r:id="rId9"/>
    <p:sldId id="271" r:id="rId10"/>
    <p:sldId id="269"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E80E"/>
    <a:srgbClr val="666666"/>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ferSingleView="1">
    <p:restoredLeft sz="15620"/>
    <p:restoredTop sz="94660"/>
  </p:normalViewPr>
  <p:slideViewPr>
    <p:cSldViewPr snapToGrid="0">
      <p:cViewPr varScale="1">
        <p:scale>
          <a:sx n="86" d="100"/>
          <a:sy n="86" d="100"/>
        </p:scale>
        <p:origin x="1262" y="58"/>
      </p:cViewPr>
      <p:guideLst/>
    </p:cSldViewPr>
  </p:slide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2.mp4>
</file>

<file path=ppt/media/media3.mp4>
</file>

<file path=ppt/media/media4.mp4>
</file>

<file path=ppt/media/media5.mp4>
</file>

<file path=ppt/media/media6.mp4>
</file>

<file path=ppt/media/media7.mp4>
</file>

<file path=ppt/media/media8.mp4>
</file>

<file path=ppt/media/media9.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o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t-PT"/>
              <a:t>Clique para editar o estilo de título do Modelo Global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PT"/>
              <a:t>Clique para editar o estilo de subtítulo do Modelo Global</a:t>
            </a:r>
            <a:endParaRPr lang="en-US" dirty="0"/>
          </a:p>
        </p:txBody>
      </p:sp>
      <p:sp>
        <p:nvSpPr>
          <p:cNvPr id="4" name="Date Placeholder 3"/>
          <p:cNvSpPr>
            <a:spLocks noGrp="1"/>
          </p:cNvSpPr>
          <p:nvPr>
            <p:ph type="dt" sz="half" idx="10"/>
          </p:nvPr>
        </p:nvSpPr>
        <p:spPr/>
        <p:txBody>
          <a:bodyPr/>
          <a:lstStyle/>
          <a:p>
            <a:fld id="{599A0028-656F-4377-8989-2D5E653A55A3}" type="datetimeFigureOut">
              <a:rPr lang="pt-PT" smtClean="0"/>
              <a:t>19/12/2024</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4614D830-3477-414B-82BF-281C58457C20}" type="slidenum">
              <a:rPr lang="pt-PT" smtClean="0"/>
              <a:t>‹nº›</a:t>
            </a:fld>
            <a:endParaRPr lang="pt-PT"/>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287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10"/>
          </p:nvPr>
        </p:nvSpPr>
        <p:spPr/>
        <p:txBody>
          <a:bodyPr/>
          <a:lstStyle/>
          <a:p>
            <a:fld id="{599A0028-656F-4377-8989-2D5E653A55A3}" type="datetimeFigureOut">
              <a:rPr lang="pt-PT" smtClean="0"/>
              <a:t>19/12/2024</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4614D830-3477-414B-82BF-281C58457C20}" type="slidenum">
              <a:rPr lang="pt-PT" smtClean="0"/>
              <a:t>‹nº›</a:t>
            </a:fld>
            <a:endParaRPr lang="pt-PT"/>
          </a:p>
        </p:txBody>
      </p:sp>
    </p:spTree>
    <p:extLst>
      <p:ext uri="{BB962C8B-B14F-4D97-AF65-F5344CB8AC3E}">
        <p14:creationId xmlns:p14="http://schemas.microsoft.com/office/powerpoint/2010/main" val="3130995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e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t-PT"/>
              <a:t>Clique para editar o estilo de título do Modelo Global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10"/>
          </p:nvPr>
        </p:nvSpPr>
        <p:spPr/>
        <p:txBody>
          <a:bodyPr/>
          <a:lstStyle/>
          <a:p>
            <a:fld id="{599A0028-656F-4377-8989-2D5E653A55A3}" type="datetimeFigureOut">
              <a:rPr lang="pt-PT" smtClean="0"/>
              <a:t>19/12/2024</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4614D830-3477-414B-82BF-281C58457C20}" type="slidenum">
              <a:rPr lang="pt-PT" smtClean="0"/>
              <a:t>‹nº›</a:t>
            </a:fld>
            <a:endParaRPr lang="pt-PT"/>
          </a:p>
        </p:txBody>
      </p:sp>
    </p:spTree>
    <p:extLst>
      <p:ext uri="{BB962C8B-B14F-4D97-AF65-F5344CB8AC3E}">
        <p14:creationId xmlns:p14="http://schemas.microsoft.com/office/powerpoint/2010/main" val="11504204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pt-PT"/>
              <a:t>Clique para editar o estilo de título do Modelo Global</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a:t>Clique para editar os estilos do texto de Modelo Global</a:t>
            </a:r>
          </a:p>
        </p:txBody>
      </p:sp>
      <p:sp>
        <p:nvSpPr>
          <p:cNvPr id="4" name="Date Placeholder 3"/>
          <p:cNvSpPr>
            <a:spLocks noGrp="1"/>
          </p:cNvSpPr>
          <p:nvPr>
            <p:ph type="dt" sz="half" idx="10"/>
          </p:nvPr>
        </p:nvSpPr>
        <p:spPr/>
        <p:txBody>
          <a:bodyPr/>
          <a:lstStyle/>
          <a:p>
            <a:fld id="{599A0028-656F-4377-8989-2D5E653A55A3}" type="datetimeFigureOut">
              <a:rPr lang="pt-PT" smtClean="0"/>
              <a:t>19/12/2024</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a:xfrm>
            <a:off x="531812" y="3244139"/>
            <a:ext cx="779767" cy="365125"/>
          </a:xfrm>
        </p:spPr>
        <p:txBody>
          <a:bodyPr/>
          <a:lstStyle/>
          <a:p>
            <a:fld id="{4614D830-3477-414B-82BF-281C58457C20}" type="slidenum">
              <a:rPr lang="pt-PT" smtClean="0"/>
              <a:t>‹nº›</a:t>
            </a:fld>
            <a:endParaRPr lang="pt-PT"/>
          </a:p>
        </p:txBody>
      </p:sp>
    </p:spTree>
    <p:extLst>
      <p:ext uri="{BB962C8B-B14F-4D97-AF65-F5344CB8AC3E}">
        <p14:creationId xmlns:p14="http://schemas.microsoft.com/office/powerpoint/2010/main" val="2136394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t-PT"/>
              <a:t>Clique para editar o estilo de título do Modelo Global</a:t>
            </a:r>
            <a:endParaRPr lang="en-US" dirty="0"/>
          </a:p>
        </p:txBody>
      </p:sp>
      <p:sp>
        <p:nvSpPr>
          <p:cNvPr id="3" name="Content Placeholder 2"/>
          <p:cNvSpPr>
            <a:spLocks noGrp="1"/>
          </p:cNvSpPr>
          <p:nvPr>
            <p:ph idx="1"/>
          </p:nvPr>
        </p:nvSpPr>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10"/>
          </p:nvPr>
        </p:nvSpPr>
        <p:spPr/>
        <p:txBody>
          <a:bodyPr/>
          <a:lstStyle/>
          <a:p>
            <a:fld id="{599A0028-656F-4377-8989-2D5E653A55A3}" type="datetimeFigureOut">
              <a:rPr lang="pt-PT" smtClean="0"/>
              <a:t>19/12/2024</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4614D830-3477-414B-82BF-281C58457C20}" type="slidenum">
              <a:rPr lang="pt-PT" smtClean="0"/>
              <a:t>‹nº›</a:t>
            </a:fld>
            <a:endParaRPr lang="pt-PT"/>
          </a:p>
        </p:txBody>
      </p:sp>
    </p:spTree>
    <p:extLst>
      <p:ext uri="{BB962C8B-B14F-4D97-AF65-F5344CB8AC3E}">
        <p14:creationId xmlns:p14="http://schemas.microsoft.com/office/powerpoint/2010/main" val="4259246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cção">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t-PT"/>
              <a:t>Clique para editar o estilo de título do Modelo Global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a:t>Clique para editar os estilos do texto de Modelo Global</a:t>
            </a:r>
          </a:p>
        </p:txBody>
      </p:sp>
      <p:sp>
        <p:nvSpPr>
          <p:cNvPr id="4" name="Date Placeholder 3"/>
          <p:cNvSpPr>
            <a:spLocks noGrp="1"/>
          </p:cNvSpPr>
          <p:nvPr>
            <p:ph type="dt" sz="half" idx="10"/>
          </p:nvPr>
        </p:nvSpPr>
        <p:spPr/>
        <p:txBody>
          <a:bodyPr/>
          <a:lstStyle/>
          <a:p>
            <a:fld id="{599A0028-656F-4377-8989-2D5E653A55A3}" type="datetimeFigureOut">
              <a:rPr lang="pt-PT" smtClean="0"/>
              <a:t>19/12/2024</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4614D830-3477-414B-82BF-281C58457C20}" type="slidenum">
              <a:rPr lang="pt-PT" smtClean="0"/>
              <a:t>‹nº›</a:t>
            </a:fld>
            <a:endParaRPr lang="pt-PT"/>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1065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t-PT"/>
              <a:t>Clique para editar o estilo de título do Modelo Global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5" name="Date Placeholder 4"/>
          <p:cNvSpPr>
            <a:spLocks noGrp="1"/>
          </p:cNvSpPr>
          <p:nvPr>
            <p:ph type="dt" sz="half" idx="10"/>
          </p:nvPr>
        </p:nvSpPr>
        <p:spPr/>
        <p:txBody>
          <a:bodyPr/>
          <a:lstStyle/>
          <a:p>
            <a:fld id="{599A0028-656F-4377-8989-2D5E653A55A3}" type="datetimeFigureOut">
              <a:rPr lang="pt-PT" smtClean="0"/>
              <a:t>19/12/2024</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4614D830-3477-414B-82BF-281C58457C20}" type="slidenum">
              <a:rPr lang="pt-PT" smtClean="0"/>
              <a:t>‹nº›</a:t>
            </a:fld>
            <a:endParaRPr lang="pt-PT"/>
          </a:p>
        </p:txBody>
      </p:sp>
    </p:spTree>
    <p:extLst>
      <p:ext uri="{BB962C8B-B14F-4D97-AF65-F5344CB8AC3E}">
        <p14:creationId xmlns:p14="http://schemas.microsoft.com/office/powerpoint/2010/main" val="2629524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t-PT"/>
              <a:t>Clique para editar o estilo de título do Modelo Global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4" name="Content Placeholder 3"/>
          <p:cNvSpPr>
            <a:spLocks noGrp="1"/>
          </p:cNvSpPr>
          <p:nvPr>
            <p:ph sz="half" idx="2"/>
          </p:nvPr>
        </p:nvSpPr>
        <p:spPr>
          <a:xfrm>
            <a:off x="1097280" y="2582334"/>
            <a:ext cx="4937760" cy="337820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6" name="Content Placeholder 5"/>
          <p:cNvSpPr>
            <a:spLocks noGrp="1"/>
          </p:cNvSpPr>
          <p:nvPr>
            <p:ph sz="quarter" idx="4"/>
          </p:nvPr>
        </p:nvSpPr>
        <p:spPr>
          <a:xfrm>
            <a:off x="6217920" y="2582334"/>
            <a:ext cx="4937760" cy="337820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7" name="Date Placeholder 6"/>
          <p:cNvSpPr>
            <a:spLocks noGrp="1"/>
          </p:cNvSpPr>
          <p:nvPr>
            <p:ph type="dt" sz="half" idx="10"/>
          </p:nvPr>
        </p:nvSpPr>
        <p:spPr/>
        <p:txBody>
          <a:bodyPr/>
          <a:lstStyle/>
          <a:p>
            <a:fld id="{599A0028-656F-4377-8989-2D5E653A55A3}" type="datetimeFigureOut">
              <a:rPr lang="pt-PT" smtClean="0"/>
              <a:t>19/12/2024</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4614D830-3477-414B-82BF-281C58457C20}" type="slidenum">
              <a:rPr lang="pt-PT" smtClean="0"/>
              <a:t>‹nº›</a:t>
            </a:fld>
            <a:endParaRPr lang="pt-PT"/>
          </a:p>
        </p:txBody>
      </p:sp>
    </p:spTree>
    <p:extLst>
      <p:ext uri="{BB962C8B-B14F-4D97-AF65-F5344CB8AC3E}">
        <p14:creationId xmlns:p14="http://schemas.microsoft.com/office/powerpoint/2010/main" val="1207852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dirty="0"/>
          </a:p>
        </p:txBody>
      </p:sp>
      <p:sp>
        <p:nvSpPr>
          <p:cNvPr id="3" name="Date Placeholder 2"/>
          <p:cNvSpPr>
            <a:spLocks noGrp="1"/>
          </p:cNvSpPr>
          <p:nvPr>
            <p:ph type="dt" sz="half" idx="10"/>
          </p:nvPr>
        </p:nvSpPr>
        <p:spPr/>
        <p:txBody>
          <a:bodyPr/>
          <a:lstStyle/>
          <a:p>
            <a:fld id="{599A0028-656F-4377-8989-2D5E653A55A3}" type="datetimeFigureOut">
              <a:rPr lang="pt-PT" smtClean="0"/>
              <a:t>19/12/2024</a:t>
            </a:fld>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fld id="{4614D830-3477-414B-82BF-281C58457C20}" type="slidenum">
              <a:rPr lang="pt-PT" smtClean="0"/>
              <a:t>‹nº›</a:t>
            </a:fld>
            <a:endParaRPr lang="pt-PT"/>
          </a:p>
        </p:txBody>
      </p:sp>
    </p:spTree>
    <p:extLst>
      <p:ext uri="{BB962C8B-B14F-4D97-AF65-F5344CB8AC3E}">
        <p14:creationId xmlns:p14="http://schemas.microsoft.com/office/powerpoint/2010/main" val="2695014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99A0028-656F-4377-8989-2D5E653A55A3}" type="datetimeFigureOut">
              <a:rPr lang="pt-PT" smtClean="0"/>
              <a:t>19/12/2024</a:t>
            </a:fld>
            <a:endParaRPr lang="pt-PT"/>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pt-PT"/>
          </a:p>
        </p:txBody>
      </p:sp>
      <p:sp>
        <p:nvSpPr>
          <p:cNvPr id="9" name="Slide Number Placeholder 8"/>
          <p:cNvSpPr>
            <a:spLocks noGrp="1"/>
          </p:cNvSpPr>
          <p:nvPr>
            <p:ph type="sldNum" sz="quarter" idx="12"/>
          </p:nvPr>
        </p:nvSpPr>
        <p:spPr/>
        <p:txBody>
          <a:bodyPr/>
          <a:lstStyle/>
          <a:p>
            <a:fld id="{4614D830-3477-414B-82BF-281C58457C20}" type="slidenum">
              <a:rPr lang="pt-PT" smtClean="0"/>
              <a:t>‹nº›</a:t>
            </a:fld>
            <a:endParaRPr lang="pt-PT"/>
          </a:p>
        </p:txBody>
      </p:sp>
    </p:spTree>
    <p:extLst>
      <p:ext uri="{BB962C8B-B14F-4D97-AF65-F5344CB8AC3E}">
        <p14:creationId xmlns:p14="http://schemas.microsoft.com/office/powerpoint/2010/main" val="23382799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t-PT"/>
              <a:t>Clique para editar o estilo de título do Modelo Global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99A0028-656F-4377-8989-2D5E653A55A3}" type="datetimeFigureOut">
              <a:rPr lang="pt-PT" smtClean="0"/>
              <a:t>19/12/2024</a:t>
            </a:fld>
            <a:endParaRPr lang="pt-PT"/>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pt-PT"/>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614D830-3477-414B-82BF-281C58457C20}" type="slidenum">
              <a:rPr lang="pt-PT" smtClean="0"/>
              <a:t>‹nº›</a:t>
            </a:fld>
            <a:endParaRPr lang="pt-PT"/>
          </a:p>
        </p:txBody>
      </p:sp>
    </p:spTree>
    <p:extLst>
      <p:ext uri="{BB962C8B-B14F-4D97-AF65-F5344CB8AC3E}">
        <p14:creationId xmlns:p14="http://schemas.microsoft.com/office/powerpoint/2010/main" val="3855217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t-PT"/>
              <a:t>Clique para editar o estilo de título do Modelo Global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PT"/>
              <a:t>Clique no ícone para adicionar uma imagem</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fld id="{599A0028-656F-4377-8989-2D5E653A55A3}" type="datetimeFigureOut">
              <a:rPr lang="pt-PT" smtClean="0"/>
              <a:t>19/12/2024</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4614D830-3477-414B-82BF-281C58457C20}" type="slidenum">
              <a:rPr lang="pt-PT" smtClean="0"/>
              <a:t>‹nº›</a:t>
            </a:fld>
            <a:endParaRPr lang="pt-PT"/>
          </a:p>
        </p:txBody>
      </p:sp>
    </p:spTree>
    <p:extLst>
      <p:ext uri="{BB962C8B-B14F-4D97-AF65-F5344CB8AC3E}">
        <p14:creationId xmlns:p14="http://schemas.microsoft.com/office/powerpoint/2010/main" val="9883833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t-PT"/>
              <a:t>Clique para editar o estilo de título do Modelo Global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99A0028-656F-4377-8989-2D5E653A55A3}" type="datetimeFigureOut">
              <a:rPr lang="pt-PT" smtClean="0"/>
              <a:t>19/12/2024</a:t>
            </a:fld>
            <a:endParaRPr lang="pt-PT"/>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pt-PT"/>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614D830-3477-414B-82BF-281C58457C20}" type="slidenum">
              <a:rPr lang="pt-PT" smtClean="0"/>
              <a:t>‹nº›</a:t>
            </a:fld>
            <a:endParaRPr lang="pt-PT"/>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3816817"/>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slideLayout" Target="../slideLayouts/slideLayout7.xml"/><Relationship Id="rId4" Type="http://schemas.openxmlformats.org/officeDocument/2006/relationships/video" Target="../media/media2.mp4"/></Relationships>
</file>

<file path=ppt/slides/_rels/slide7.xml.rels><?xml version="1.0" encoding="UTF-8" standalone="yes"?>
<Relationships xmlns="http://schemas.openxmlformats.org/package/2006/relationships"><Relationship Id="rId8" Type="http://schemas.openxmlformats.org/officeDocument/2006/relationships/video" Target="../media/media6.mp4"/><Relationship Id="rId13" Type="http://schemas.openxmlformats.org/officeDocument/2006/relationships/image" Target="../media/image11.png"/><Relationship Id="rId3" Type="http://schemas.microsoft.com/office/2007/relationships/media" Target="../media/media4.mp4"/><Relationship Id="rId7" Type="http://schemas.microsoft.com/office/2007/relationships/media" Target="../media/media6.mp4"/><Relationship Id="rId12" Type="http://schemas.openxmlformats.org/officeDocument/2006/relationships/image" Target="../media/image10.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video" Target="../media/media5.mp4"/><Relationship Id="rId11" Type="http://schemas.openxmlformats.org/officeDocument/2006/relationships/image" Target="../media/image9.png"/><Relationship Id="rId5" Type="http://schemas.microsoft.com/office/2007/relationships/media" Target="../media/media5.mp4"/><Relationship Id="rId10" Type="http://schemas.openxmlformats.org/officeDocument/2006/relationships/image" Target="../media/image8.png"/><Relationship Id="rId4" Type="http://schemas.openxmlformats.org/officeDocument/2006/relationships/video" Target="../media/media4.mp4"/><Relationship Id="rId9"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video" Target="../media/media10.mp4"/><Relationship Id="rId13" Type="http://schemas.openxmlformats.org/officeDocument/2006/relationships/image" Target="../media/image15.png"/><Relationship Id="rId3" Type="http://schemas.microsoft.com/office/2007/relationships/media" Target="../media/media8.mp4"/><Relationship Id="rId7" Type="http://schemas.microsoft.com/office/2007/relationships/media" Target="../media/media10.mp4"/><Relationship Id="rId12" Type="http://schemas.openxmlformats.org/officeDocument/2006/relationships/image" Target="../media/image14.png"/><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video" Target="../media/media9.mp4"/><Relationship Id="rId11" Type="http://schemas.openxmlformats.org/officeDocument/2006/relationships/image" Target="../media/image13.png"/><Relationship Id="rId5" Type="http://schemas.microsoft.com/office/2007/relationships/media" Target="../media/media9.mp4"/><Relationship Id="rId10" Type="http://schemas.openxmlformats.org/officeDocument/2006/relationships/image" Target="../media/image12.png"/><Relationship Id="rId4" Type="http://schemas.openxmlformats.org/officeDocument/2006/relationships/video" Target="../media/media8.mp4"/><Relationship Id="rId9"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580806-8316-7473-E927-276279318CA2}"/>
              </a:ext>
            </a:extLst>
          </p:cNvPr>
          <p:cNvSpPr>
            <a:spLocks noGrp="1"/>
          </p:cNvSpPr>
          <p:nvPr>
            <p:ph type="title"/>
          </p:nvPr>
        </p:nvSpPr>
        <p:spPr>
          <a:xfrm>
            <a:off x="3579165" y="818415"/>
            <a:ext cx="5033667" cy="784194"/>
          </a:xfrm>
        </p:spPr>
        <p:txBody>
          <a:bodyPr>
            <a:noAutofit/>
          </a:bodyPr>
          <a:lstStyle/>
          <a:p>
            <a:r>
              <a:rPr lang="pt-PT" sz="6600" b="1" dirty="0"/>
              <a:t>Bipedal </a:t>
            </a:r>
            <a:r>
              <a:rPr lang="pt-PT" sz="6600" b="1" dirty="0" err="1"/>
              <a:t>Walker</a:t>
            </a:r>
            <a:endParaRPr lang="pt-PT" sz="6600" b="1" dirty="0"/>
          </a:p>
        </p:txBody>
      </p:sp>
      <p:sp>
        <p:nvSpPr>
          <p:cNvPr id="3" name="Marcador de Posição do Texto 2">
            <a:extLst>
              <a:ext uri="{FF2B5EF4-FFF2-40B4-BE49-F238E27FC236}">
                <a16:creationId xmlns:a16="http://schemas.microsoft.com/office/drawing/2014/main" id="{6102D37E-463A-4AB5-1EC6-084E384DEDDE}"/>
              </a:ext>
            </a:extLst>
          </p:cNvPr>
          <p:cNvSpPr>
            <a:spLocks noGrp="1"/>
          </p:cNvSpPr>
          <p:nvPr>
            <p:ph type="body" idx="1"/>
          </p:nvPr>
        </p:nvSpPr>
        <p:spPr>
          <a:xfrm>
            <a:off x="927161" y="2038719"/>
            <a:ext cx="10337677" cy="1555864"/>
          </a:xfrm>
        </p:spPr>
        <p:txBody>
          <a:bodyPr/>
          <a:lstStyle/>
          <a:p>
            <a:pPr algn="ctr"/>
            <a:r>
              <a:rPr lang="en-GB" sz="3200" b="1" dirty="0">
                <a:latin typeface="Inter"/>
              </a:rPr>
              <a:t>Customizing OpenAI Gym Environments and Implementing Reinforcement Learning Agents with Stable Baselines</a:t>
            </a:r>
            <a:endParaRPr lang="pt-PT" sz="3200" b="1" dirty="0">
              <a:latin typeface="Inter"/>
            </a:endParaRPr>
          </a:p>
          <a:p>
            <a:endParaRPr lang="pt-PT" dirty="0"/>
          </a:p>
        </p:txBody>
      </p:sp>
      <p:pic>
        <p:nvPicPr>
          <p:cNvPr id="1026" name="Picture 2" descr="GitHub - danpisq/Bipedal-Walker-ARS: Trainig model to walk on two legs -  using AUGMENTED RANDOM SEARCH">
            <a:extLst>
              <a:ext uri="{FF2B5EF4-FFF2-40B4-BE49-F238E27FC236}">
                <a16:creationId xmlns:a16="http://schemas.microsoft.com/office/drawing/2014/main" id="{6877713D-41C4-4B23-2FC8-E520B8750613}"/>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0000" b="90000" l="7813" r="90000">
                        <a14:foregroundMark x1="17656" y1="73194" x2="14141" y2="80139"/>
                        <a14:foregroundMark x1="13984" y1="80694" x2="9688" y2="82083"/>
                        <a14:foregroundMark x1="9688" y1="82083" x2="7813" y2="83889"/>
                        <a14:foregroundMark x1="25989" y1="72301" x2="46719" y2="80556"/>
                        <a14:foregroundMark x1="8047" y1="83750" x2="13594" y2="80417"/>
                        <a14:foregroundMark x1="13594" y1="80417" x2="16250" y2="74583"/>
                        <a14:foregroundMark x1="16250" y1="74583" x2="16563" y2="74444"/>
                        <a14:backgroundMark x1="6953" y1="61806" x2="52188" y2="33472"/>
                        <a14:backgroundMark x1="30000" y1="77500" x2="42656" y2="82917"/>
                        <a14:backgroundMark x1="21484" y1="70972" x2="21484" y2="70972"/>
                        <a14:backgroundMark x1="20156" y1="80278" x2="20156" y2="80278"/>
                        <a14:backgroundMark x1="23359" y1="71806" x2="23359" y2="71806"/>
                        <a14:backgroundMark x1="28672" y1="77222" x2="25000" y2="73056"/>
                        <a14:backgroundMark x1="25859" y1="73750" x2="21875" y2="71389"/>
                        <a14:backgroundMark x1="23750" y1="70278" x2="23125" y2="70278"/>
                      </a14:backgroundRemoval>
                    </a14:imgEffect>
                  </a14:imgLayer>
                </a14:imgProps>
              </a:ext>
              <a:ext uri="{28A0092B-C50C-407E-A947-70E740481C1C}">
                <a14:useLocalDpi xmlns:a14="http://schemas.microsoft.com/office/drawing/2010/main" val="0"/>
              </a:ext>
            </a:extLst>
          </a:blip>
          <a:srcRect t="55275" r="47937"/>
          <a:stretch/>
        </p:blipFill>
        <p:spPr bwMode="auto">
          <a:xfrm>
            <a:off x="399495" y="4332302"/>
            <a:ext cx="6347534" cy="3067233"/>
          </a:xfrm>
          <a:prstGeom prst="rect">
            <a:avLst/>
          </a:prstGeom>
          <a:noFill/>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6AF4A16C-E691-7EDC-4B33-28E0433DC8E6}"/>
              </a:ext>
            </a:extLst>
          </p:cNvPr>
          <p:cNvSpPr txBox="1"/>
          <p:nvPr/>
        </p:nvSpPr>
        <p:spPr>
          <a:xfrm>
            <a:off x="8282866" y="4839256"/>
            <a:ext cx="3693111" cy="1200329"/>
          </a:xfrm>
          <a:prstGeom prst="rect">
            <a:avLst/>
          </a:prstGeom>
          <a:noFill/>
        </p:spPr>
        <p:txBody>
          <a:bodyPr wrap="square" rtlCol="0">
            <a:spAutoFit/>
          </a:bodyPr>
          <a:lstStyle/>
          <a:p>
            <a:pPr algn="r"/>
            <a:r>
              <a:rPr lang="pt-PT" b="1" i="1" dirty="0" err="1"/>
              <a:t>Work</a:t>
            </a:r>
            <a:r>
              <a:rPr lang="pt-PT" b="1" i="1" dirty="0"/>
              <a:t> </a:t>
            </a:r>
            <a:r>
              <a:rPr lang="pt-PT" b="1" i="1" dirty="0" err="1"/>
              <a:t>done</a:t>
            </a:r>
            <a:r>
              <a:rPr lang="pt-PT" b="1" i="1" dirty="0"/>
              <a:t> </a:t>
            </a:r>
            <a:r>
              <a:rPr lang="pt-PT" b="1" i="1" dirty="0" err="1"/>
              <a:t>by</a:t>
            </a:r>
            <a:r>
              <a:rPr lang="pt-PT" b="1" i="1" dirty="0"/>
              <a:t>:</a:t>
            </a:r>
          </a:p>
          <a:p>
            <a:pPr algn="r"/>
            <a:r>
              <a:rPr lang="pt-PT" dirty="0"/>
              <a:t>Guilherme Oliveira up202204987</a:t>
            </a:r>
          </a:p>
          <a:p>
            <a:pPr algn="r"/>
            <a:r>
              <a:rPr lang="pt-PT" dirty="0"/>
              <a:t>Magda Costa up202207036</a:t>
            </a:r>
          </a:p>
          <a:p>
            <a:pPr algn="r"/>
            <a:r>
              <a:rPr lang="pt-PT" dirty="0"/>
              <a:t>Pedro Silva up202205150</a:t>
            </a:r>
          </a:p>
        </p:txBody>
      </p:sp>
    </p:spTree>
    <p:extLst>
      <p:ext uri="{BB962C8B-B14F-4D97-AF65-F5344CB8AC3E}">
        <p14:creationId xmlns:p14="http://schemas.microsoft.com/office/powerpoint/2010/main" val="719625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a:extLst>
              <a:ext uri="{FF2B5EF4-FFF2-40B4-BE49-F238E27FC236}">
                <a16:creationId xmlns:a16="http://schemas.microsoft.com/office/drawing/2014/main" id="{1EDBA603-1953-73AD-DFF3-5CA4B7AD6A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28049" y="4350373"/>
            <a:ext cx="4981587" cy="199263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25306589-E482-C122-40BC-90A2ACFB61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19" t="7586" r="1308" b="9971"/>
          <a:stretch/>
        </p:blipFill>
        <p:spPr bwMode="auto">
          <a:xfrm>
            <a:off x="6622742" y="230938"/>
            <a:ext cx="4981586" cy="1964466"/>
          </a:xfrm>
          <a:prstGeom prst="rect">
            <a:avLst/>
          </a:prstGeom>
          <a:noFill/>
          <a:extLst>
            <a:ext uri="{909E8E84-426E-40DD-AFC4-6F175D3DCCD1}">
              <a14:hiddenFill xmlns:a14="http://schemas.microsoft.com/office/drawing/2010/main">
                <a:solidFill>
                  <a:srgbClr val="FFFFFF"/>
                </a:solidFill>
              </a14:hiddenFill>
            </a:ext>
          </a:extLst>
        </p:spPr>
      </p:pic>
      <p:sp>
        <p:nvSpPr>
          <p:cNvPr id="2" name="CaixaDeTexto 1">
            <a:extLst>
              <a:ext uri="{FF2B5EF4-FFF2-40B4-BE49-F238E27FC236}">
                <a16:creationId xmlns:a16="http://schemas.microsoft.com/office/drawing/2014/main" id="{C7218161-77D9-9D1E-E992-51DF6DF5A45E}"/>
              </a:ext>
            </a:extLst>
          </p:cNvPr>
          <p:cNvSpPr txBox="1"/>
          <p:nvPr/>
        </p:nvSpPr>
        <p:spPr>
          <a:xfrm>
            <a:off x="6528049" y="23112"/>
            <a:ext cx="973343" cy="369332"/>
          </a:xfrm>
          <a:prstGeom prst="rect">
            <a:avLst/>
          </a:prstGeom>
          <a:noFill/>
        </p:spPr>
        <p:txBody>
          <a:bodyPr wrap="none" rtlCol="0">
            <a:spAutoFit/>
          </a:bodyPr>
          <a:lstStyle/>
          <a:p>
            <a:r>
              <a:rPr lang="pt-PT" dirty="0" err="1"/>
              <a:t>Phase</a:t>
            </a:r>
            <a:r>
              <a:rPr lang="pt-PT" dirty="0"/>
              <a:t> 2:</a:t>
            </a:r>
          </a:p>
        </p:txBody>
      </p:sp>
      <p:pic>
        <p:nvPicPr>
          <p:cNvPr id="2052" name="Picture 4">
            <a:extLst>
              <a:ext uri="{FF2B5EF4-FFF2-40B4-BE49-F238E27FC236}">
                <a16:creationId xmlns:a16="http://schemas.microsoft.com/office/drawing/2014/main" id="{94603B9C-C9DD-AEB9-E30E-C08BF7A656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28049" y="2276571"/>
            <a:ext cx="4981587" cy="1992635"/>
          </a:xfrm>
          <a:prstGeom prst="rect">
            <a:avLst/>
          </a:prstGeom>
          <a:noFill/>
          <a:extLst>
            <a:ext uri="{909E8E84-426E-40DD-AFC4-6F175D3DCCD1}">
              <a14:hiddenFill xmlns:a14="http://schemas.microsoft.com/office/drawing/2010/main">
                <a:solidFill>
                  <a:srgbClr val="FFFFFF"/>
                </a:solidFill>
              </a14:hiddenFill>
            </a:ext>
          </a:extLst>
        </p:spPr>
      </p:pic>
      <p:sp>
        <p:nvSpPr>
          <p:cNvPr id="3" name="CaixaDeTexto 2">
            <a:extLst>
              <a:ext uri="{FF2B5EF4-FFF2-40B4-BE49-F238E27FC236}">
                <a16:creationId xmlns:a16="http://schemas.microsoft.com/office/drawing/2014/main" id="{D5F6AA64-DBA8-B1BB-FCDE-85227131F350}"/>
              </a:ext>
            </a:extLst>
          </p:cNvPr>
          <p:cNvSpPr txBox="1"/>
          <p:nvPr/>
        </p:nvSpPr>
        <p:spPr>
          <a:xfrm>
            <a:off x="6622741" y="2101460"/>
            <a:ext cx="973343" cy="369332"/>
          </a:xfrm>
          <a:prstGeom prst="rect">
            <a:avLst/>
          </a:prstGeom>
          <a:noFill/>
        </p:spPr>
        <p:txBody>
          <a:bodyPr wrap="none" rtlCol="0">
            <a:spAutoFit/>
          </a:bodyPr>
          <a:lstStyle/>
          <a:p>
            <a:r>
              <a:rPr lang="pt-PT" dirty="0" err="1"/>
              <a:t>Phase</a:t>
            </a:r>
            <a:r>
              <a:rPr lang="pt-PT" dirty="0"/>
              <a:t> 3:</a:t>
            </a:r>
          </a:p>
        </p:txBody>
      </p:sp>
      <p:sp>
        <p:nvSpPr>
          <p:cNvPr id="4" name="Retângulo 3">
            <a:extLst>
              <a:ext uri="{FF2B5EF4-FFF2-40B4-BE49-F238E27FC236}">
                <a16:creationId xmlns:a16="http://schemas.microsoft.com/office/drawing/2014/main" id="{BB2B498D-4A63-EF51-33DA-F1E5E129BF25}"/>
              </a:ext>
            </a:extLst>
          </p:cNvPr>
          <p:cNvSpPr/>
          <p:nvPr/>
        </p:nvSpPr>
        <p:spPr>
          <a:xfrm>
            <a:off x="7036643" y="1339695"/>
            <a:ext cx="1219257" cy="715825"/>
          </a:xfrm>
          <a:prstGeom prst="rect">
            <a:avLst/>
          </a:prstGeom>
          <a:solidFill>
            <a:srgbClr val="18E80E">
              <a:alpha val="1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5" name="Retângulo 4">
            <a:extLst>
              <a:ext uri="{FF2B5EF4-FFF2-40B4-BE49-F238E27FC236}">
                <a16:creationId xmlns:a16="http://schemas.microsoft.com/office/drawing/2014/main" id="{0AAC9C63-12F4-3088-6B8C-F0EBF1FE6287}"/>
              </a:ext>
            </a:extLst>
          </p:cNvPr>
          <p:cNvSpPr/>
          <p:nvPr/>
        </p:nvSpPr>
        <p:spPr>
          <a:xfrm>
            <a:off x="6988585" y="3848021"/>
            <a:ext cx="1214998" cy="121510"/>
          </a:xfrm>
          <a:prstGeom prst="rect">
            <a:avLst/>
          </a:prstGeom>
          <a:solidFill>
            <a:srgbClr val="18E80E">
              <a:alpha val="1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 name="CaixaDeTexto 6">
            <a:extLst>
              <a:ext uri="{FF2B5EF4-FFF2-40B4-BE49-F238E27FC236}">
                <a16:creationId xmlns:a16="http://schemas.microsoft.com/office/drawing/2014/main" id="{4ACC9FC0-C06E-FBD9-E23B-B1B8813C1475}"/>
              </a:ext>
            </a:extLst>
          </p:cNvPr>
          <p:cNvSpPr txBox="1"/>
          <p:nvPr/>
        </p:nvSpPr>
        <p:spPr>
          <a:xfrm>
            <a:off x="453599" y="352497"/>
            <a:ext cx="5210354" cy="5632311"/>
          </a:xfrm>
          <a:prstGeom prst="rect">
            <a:avLst/>
          </a:prstGeom>
          <a:noFill/>
        </p:spPr>
        <p:txBody>
          <a:bodyPr wrap="square">
            <a:spAutoFit/>
          </a:bodyPr>
          <a:lstStyle/>
          <a:p>
            <a:r>
              <a:rPr lang="pt-PT" sz="2400" dirty="0" err="1"/>
              <a:t>The</a:t>
            </a:r>
            <a:r>
              <a:rPr lang="pt-PT" sz="2400" dirty="0"/>
              <a:t> </a:t>
            </a:r>
            <a:r>
              <a:rPr lang="pt-PT" sz="2400" dirty="0" err="1"/>
              <a:t>graphs</a:t>
            </a:r>
            <a:r>
              <a:rPr lang="pt-PT" sz="2400" dirty="0"/>
              <a:t> </a:t>
            </a:r>
            <a:r>
              <a:rPr lang="pt-PT" sz="2400" dirty="0" err="1"/>
              <a:t>presented</a:t>
            </a:r>
            <a:r>
              <a:rPr lang="pt-PT" sz="2400" dirty="0"/>
              <a:t> </a:t>
            </a:r>
            <a:r>
              <a:rPr lang="pt-PT" sz="2400" dirty="0" err="1"/>
              <a:t>here</a:t>
            </a:r>
            <a:r>
              <a:rPr lang="pt-PT" sz="2400" dirty="0"/>
              <a:t> </a:t>
            </a:r>
            <a:r>
              <a:rPr lang="pt-PT" sz="2400" dirty="0" err="1"/>
              <a:t>correspond</a:t>
            </a:r>
            <a:r>
              <a:rPr lang="pt-PT" sz="2400" dirty="0"/>
              <a:t> to </a:t>
            </a:r>
            <a:r>
              <a:rPr lang="pt-PT" sz="2400" dirty="0" err="1"/>
              <a:t>the</a:t>
            </a:r>
            <a:r>
              <a:rPr lang="pt-PT" sz="2400" dirty="0"/>
              <a:t> final </a:t>
            </a:r>
            <a:r>
              <a:rPr lang="pt-PT" sz="2400" dirty="0" err="1"/>
              <a:t>tests</a:t>
            </a:r>
            <a:r>
              <a:rPr lang="pt-PT" sz="2400" dirty="0"/>
              <a:t> (</a:t>
            </a:r>
            <a:r>
              <a:rPr lang="pt-PT" sz="2400" dirty="0" err="1"/>
              <a:t>phases</a:t>
            </a:r>
            <a:r>
              <a:rPr lang="pt-PT" sz="2400" dirty="0"/>
              <a:t> 2 </a:t>
            </a:r>
            <a:r>
              <a:rPr lang="pt-PT" sz="2400" dirty="0" err="1"/>
              <a:t>and</a:t>
            </a:r>
            <a:r>
              <a:rPr lang="pt-PT" sz="2400" dirty="0"/>
              <a:t> 3) </a:t>
            </a:r>
            <a:r>
              <a:rPr lang="pt-PT" sz="2400" dirty="0" err="1"/>
              <a:t>and</a:t>
            </a:r>
            <a:r>
              <a:rPr lang="pt-PT" sz="2400" dirty="0"/>
              <a:t> </a:t>
            </a:r>
            <a:r>
              <a:rPr lang="pt-PT" sz="2400" dirty="0" err="1"/>
              <a:t>the</a:t>
            </a:r>
            <a:r>
              <a:rPr lang="pt-PT" sz="2400" dirty="0"/>
              <a:t> original </a:t>
            </a:r>
            <a:r>
              <a:rPr lang="pt-PT" sz="2400" dirty="0" err="1"/>
              <a:t>environment</a:t>
            </a:r>
            <a:r>
              <a:rPr lang="pt-PT" sz="2400" dirty="0"/>
              <a:t>. </a:t>
            </a:r>
            <a:r>
              <a:rPr lang="pt-PT" sz="2400" dirty="0" err="1"/>
              <a:t>We</a:t>
            </a:r>
            <a:r>
              <a:rPr lang="pt-PT" sz="2400" dirty="0"/>
              <a:t> </a:t>
            </a:r>
            <a:r>
              <a:rPr lang="pt-PT" sz="2400" dirty="0" err="1"/>
              <a:t>concluded</a:t>
            </a:r>
            <a:r>
              <a:rPr lang="pt-PT" sz="2400" dirty="0"/>
              <a:t> </a:t>
            </a:r>
            <a:r>
              <a:rPr lang="pt-PT" sz="2400" dirty="0" err="1"/>
              <a:t>that</a:t>
            </a:r>
            <a:r>
              <a:rPr lang="pt-PT" sz="2400" dirty="0"/>
              <a:t> </a:t>
            </a:r>
            <a:r>
              <a:rPr lang="pt-PT" sz="2400" dirty="0" err="1"/>
              <a:t>of</a:t>
            </a:r>
            <a:r>
              <a:rPr lang="pt-PT" sz="2400" dirty="0"/>
              <a:t> </a:t>
            </a:r>
            <a:r>
              <a:rPr lang="pt-PT" sz="2400" dirty="0" err="1"/>
              <a:t>the</a:t>
            </a:r>
            <a:r>
              <a:rPr lang="pt-PT" sz="2400" dirty="0"/>
              <a:t> </a:t>
            </a:r>
            <a:r>
              <a:rPr lang="pt-PT" sz="2400" dirty="0" err="1"/>
              <a:t>changes</a:t>
            </a:r>
            <a:r>
              <a:rPr lang="pt-PT" sz="2400" dirty="0"/>
              <a:t> </a:t>
            </a:r>
            <a:r>
              <a:rPr lang="pt-PT" sz="2400" dirty="0" err="1"/>
              <a:t>we</a:t>
            </a:r>
            <a:r>
              <a:rPr lang="pt-PT" sz="2400" dirty="0"/>
              <a:t> </a:t>
            </a:r>
            <a:r>
              <a:rPr lang="pt-PT" sz="2400" dirty="0" err="1"/>
              <a:t>made</a:t>
            </a:r>
            <a:r>
              <a:rPr lang="pt-PT" sz="2400" dirty="0"/>
              <a:t>, </a:t>
            </a:r>
            <a:r>
              <a:rPr lang="pt-PT" sz="2400" dirty="0" err="1"/>
              <a:t>the</a:t>
            </a:r>
            <a:r>
              <a:rPr lang="pt-PT" sz="2400" dirty="0"/>
              <a:t> use </a:t>
            </a:r>
            <a:r>
              <a:rPr lang="pt-PT" sz="2400" dirty="0" err="1"/>
              <a:t>of</a:t>
            </a:r>
            <a:r>
              <a:rPr lang="pt-PT" sz="2400" dirty="0"/>
              <a:t> </a:t>
            </a:r>
            <a:r>
              <a:rPr lang="pt-PT" sz="2400" b="1" dirty="0" err="1"/>
              <a:t>feet</a:t>
            </a:r>
            <a:r>
              <a:rPr lang="pt-PT" sz="2400" b="1" dirty="0"/>
              <a:t> </a:t>
            </a:r>
            <a:r>
              <a:rPr lang="pt-PT" sz="2400" b="1" dirty="0" err="1"/>
              <a:t>proved</a:t>
            </a:r>
            <a:r>
              <a:rPr lang="pt-PT" sz="2400" b="1" dirty="0"/>
              <a:t> to </a:t>
            </a:r>
            <a:r>
              <a:rPr lang="pt-PT" sz="2400" b="1" dirty="0" err="1"/>
              <a:t>be</a:t>
            </a:r>
            <a:r>
              <a:rPr lang="pt-PT" sz="2400" b="1" dirty="0"/>
              <a:t> </a:t>
            </a:r>
            <a:r>
              <a:rPr lang="pt-PT" sz="2400" b="1" dirty="0" err="1"/>
              <a:t>completely</a:t>
            </a:r>
            <a:r>
              <a:rPr lang="pt-PT" sz="2400" b="1" dirty="0"/>
              <a:t> </a:t>
            </a:r>
            <a:r>
              <a:rPr lang="pt-PT" sz="2400" b="1" dirty="0" err="1"/>
              <a:t>irrelevant</a:t>
            </a:r>
            <a:r>
              <a:rPr lang="pt-PT" sz="2400" dirty="0"/>
              <a:t>, </a:t>
            </a:r>
            <a:r>
              <a:rPr lang="pt-PT" sz="2400" dirty="0" err="1"/>
              <a:t>and</a:t>
            </a:r>
            <a:r>
              <a:rPr lang="pt-PT" sz="2400" dirty="0"/>
              <a:t> </a:t>
            </a:r>
            <a:r>
              <a:rPr lang="pt-PT" sz="2400" dirty="0" err="1"/>
              <a:t>their</a:t>
            </a:r>
            <a:r>
              <a:rPr lang="pt-PT" sz="2400" dirty="0"/>
              <a:t> use </a:t>
            </a:r>
            <a:r>
              <a:rPr lang="pt-PT" sz="2400" b="1" dirty="0" err="1"/>
              <a:t>even</a:t>
            </a:r>
            <a:r>
              <a:rPr lang="pt-PT" sz="2400" b="1" dirty="0"/>
              <a:t> </a:t>
            </a:r>
            <a:r>
              <a:rPr lang="pt-PT" sz="2400" b="1" dirty="0" err="1"/>
              <a:t>harmed</a:t>
            </a:r>
            <a:r>
              <a:rPr lang="pt-PT" sz="2400" b="1" dirty="0"/>
              <a:t> </a:t>
            </a:r>
            <a:r>
              <a:rPr lang="pt-PT" sz="2400" b="1" dirty="0" err="1"/>
              <a:t>the</a:t>
            </a:r>
            <a:r>
              <a:rPr lang="pt-PT" sz="2400" b="1" dirty="0"/>
              <a:t> </a:t>
            </a:r>
            <a:r>
              <a:rPr lang="pt-PT" sz="2400" b="1" dirty="0" err="1"/>
              <a:t>models</a:t>
            </a:r>
            <a:r>
              <a:rPr lang="pt-PT" sz="2400" dirty="0"/>
              <a:t>. </a:t>
            </a:r>
            <a:r>
              <a:rPr lang="pt-PT" sz="2400" dirty="0" err="1"/>
              <a:t>The</a:t>
            </a:r>
            <a:r>
              <a:rPr lang="pt-PT" sz="2400" dirty="0"/>
              <a:t> use </a:t>
            </a:r>
            <a:r>
              <a:rPr lang="pt-PT" sz="2400" dirty="0" err="1"/>
              <a:t>of</a:t>
            </a:r>
            <a:r>
              <a:rPr lang="pt-PT" sz="2400" dirty="0"/>
              <a:t> </a:t>
            </a:r>
            <a:r>
              <a:rPr lang="pt-PT" sz="2400" b="1" dirty="0" err="1"/>
              <a:t>hyperparameter</a:t>
            </a:r>
            <a:r>
              <a:rPr lang="pt-PT" sz="2400" b="1" dirty="0"/>
              <a:t> </a:t>
            </a:r>
            <a:r>
              <a:rPr lang="pt-PT" sz="2400" b="1" dirty="0" err="1"/>
              <a:t>tuning</a:t>
            </a:r>
            <a:r>
              <a:rPr lang="pt-PT" sz="2400" b="1" dirty="0"/>
              <a:t> </a:t>
            </a:r>
            <a:r>
              <a:rPr lang="pt-PT" sz="2400" dirty="0" err="1"/>
              <a:t>proved</a:t>
            </a:r>
            <a:r>
              <a:rPr lang="pt-PT" sz="2400" dirty="0"/>
              <a:t> to </a:t>
            </a:r>
            <a:r>
              <a:rPr lang="pt-PT" sz="2400" dirty="0" err="1"/>
              <a:t>be</a:t>
            </a:r>
            <a:r>
              <a:rPr lang="pt-PT" sz="2400" dirty="0"/>
              <a:t> </a:t>
            </a:r>
            <a:r>
              <a:rPr lang="pt-PT" sz="2400" b="1" dirty="0" err="1"/>
              <a:t>very</a:t>
            </a:r>
            <a:r>
              <a:rPr lang="pt-PT" sz="2400" b="1" dirty="0"/>
              <a:t> </a:t>
            </a:r>
            <a:r>
              <a:rPr lang="pt-PT" sz="2400" b="1" dirty="0" err="1"/>
              <a:t>advantageous</a:t>
            </a:r>
            <a:r>
              <a:rPr lang="pt-PT" sz="2400" dirty="0"/>
              <a:t>, </a:t>
            </a:r>
            <a:r>
              <a:rPr lang="pt-PT" sz="2400" dirty="0" err="1"/>
              <a:t>having</a:t>
            </a:r>
            <a:r>
              <a:rPr lang="pt-PT" sz="2400" dirty="0"/>
              <a:t> </a:t>
            </a:r>
            <a:r>
              <a:rPr lang="pt-PT" sz="2400" b="1" dirty="0" err="1"/>
              <a:t>exponentially</a:t>
            </a:r>
            <a:r>
              <a:rPr lang="pt-PT" sz="2400" b="1" dirty="0"/>
              <a:t> </a:t>
            </a:r>
            <a:r>
              <a:rPr lang="pt-PT" sz="2400" b="1" dirty="0" err="1"/>
              <a:t>improved</a:t>
            </a:r>
            <a:r>
              <a:rPr lang="pt-PT" sz="2400" b="1" dirty="0"/>
              <a:t> </a:t>
            </a:r>
            <a:r>
              <a:rPr lang="pt-PT" sz="2400" dirty="0" err="1"/>
              <a:t>the</a:t>
            </a:r>
            <a:r>
              <a:rPr lang="pt-PT" sz="2400" dirty="0"/>
              <a:t> </a:t>
            </a:r>
            <a:r>
              <a:rPr lang="pt-PT" sz="2400" dirty="0" err="1"/>
              <a:t>tested</a:t>
            </a:r>
            <a:r>
              <a:rPr lang="pt-PT" sz="2400" dirty="0"/>
              <a:t> </a:t>
            </a:r>
            <a:r>
              <a:rPr lang="pt-PT" sz="2400" dirty="0" err="1"/>
              <a:t>model</a:t>
            </a:r>
            <a:r>
              <a:rPr lang="pt-PT" sz="2400" dirty="0"/>
              <a:t>. </a:t>
            </a:r>
            <a:r>
              <a:rPr lang="pt-PT" sz="2400" dirty="0" err="1"/>
              <a:t>Finally</a:t>
            </a:r>
            <a:r>
              <a:rPr lang="pt-PT" sz="2400" dirty="0"/>
              <a:t>, </a:t>
            </a:r>
            <a:r>
              <a:rPr lang="pt-PT" sz="2400" dirty="0" err="1"/>
              <a:t>taking</a:t>
            </a:r>
            <a:r>
              <a:rPr lang="pt-PT" sz="2400" dirty="0"/>
              <a:t> </a:t>
            </a:r>
            <a:r>
              <a:rPr lang="pt-PT" sz="2400" dirty="0" err="1"/>
              <a:t>into</a:t>
            </a:r>
            <a:r>
              <a:rPr lang="pt-PT" sz="2400" dirty="0"/>
              <a:t> </a:t>
            </a:r>
            <a:r>
              <a:rPr lang="pt-PT" sz="2400" dirty="0" err="1"/>
              <a:t>account</a:t>
            </a:r>
            <a:r>
              <a:rPr lang="pt-PT" sz="2400" dirty="0"/>
              <a:t> </a:t>
            </a:r>
            <a:r>
              <a:rPr lang="pt-PT" sz="2400" dirty="0" err="1"/>
              <a:t>the</a:t>
            </a:r>
            <a:r>
              <a:rPr lang="pt-PT" sz="2400" dirty="0"/>
              <a:t> </a:t>
            </a:r>
            <a:r>
              <a:rPr lang="pt-PT" sz="2400" b="1" dirty="0" err="1"/>
              <a:t>rewards</a:t>
            </a:r>
            <a:r>
              <a:rPr lang="pt-PT" sz="2400" dirty="0"/>
              <a:t> </a:t>
            </a:r>
            <a:r>
              <a:rPr lang="pt-PT" sz="2400" dirty="0" err="1"/>
              <a:t>we</a:t>
            </a:r>
            <a:r>
              <a:rPr lang="pt-PT" sz="2400" dirty="0"/>
              <a:t> </a:t>
            </a:r>
            <a:r>
              <a:rPr lang="pt-PT" sz="2400" dirty="0" err="1"/>
              <a:t>used</a:t>
            </a:r>
            <a:r>
              <a:rPr lang="pt-PT" sz="2400" dirty="0"/>
              <a:t>, </a:t>
            </a:r>
            <a:r>
              <a:rPr lang="pt-PT" sz="2400" dirty="0" err="1"/>
              <a:t>we</a:t>
            </a:r>
            <a:r>
              <a:rPr lang="pt-PT" sz="2400" dirty="0"/>
              <a:t> came to </a:t>
            </a:r>
            <a:r>
              <a:rPr lang="pt-PT" sz="2400" dirty="0" err="1"/>
              <a:t>the</a:t>
            </a:r>
            <a:r>
              <a:rPr lang="pt-PT" sz="2400" dirty="0"/>
              <a:t> </a:t>
            </a:r>
            <a:r>
              <a:rPr lang="pt-PT" sz="2400" dirty="0" err="1"/>
              <a:t>conclusion</a:t>
            </a:r>
            <a:r>
              <a:rPr lang="pt-PT" sz="2400" dirty="0"/>
              <a:t> </a:t>
            </a:r>
            <a:r>
              <a:rPr lang="pt-PT" sz="2400" dirty="0" err="1"/>
              <a:t>that</a:t>
            </a:r>
            <a:r>
              <a:rPr lang="pt-PT" sz="2400" dirty="0"/>
              <a:t> </a:t>
            </a:r>
            <a:r>
              <a:rPr lang="pt-PT" sz="2400" b="1" dirty="0" err="1"/>
              <a:t>both</a:t>
            </a:r>
            <a:r>
              <a:rPr lang="pt-PT" sz="2400" b="1" dirty="0"/>
              <a:t> </a:t>
            </a:r>
            <a:r>
              <a:rPr lang="pt-PT" sz="2400" b="1" dirty="0" err="1"/>
              <a:t>rewards</a:t>
            </a:r>
            <a:r>
              <a:rPr lang="pt-PT" sz="2400" dirty="0"/>
              <a:t> </a:t>
            </a:r>
            <a:r>
              <a:rPr lang="pt-PT" sz="2400" dirty="0" err="1"/>
              <a:t>allowed</a:t>
            </a:r>
            <a:r>
              <a:rPr lang="pt-PT" sz="2400" dirty="0"/>
              <a:t> </a:t>
            </a:r>
            <a:r>
              <a:rPr lang="pt-PT" sz="2400" dirty="0" err="1"/>
              <a:t>us</a:t>
            </a:r>
            <a:r>
              <a:rPr lang="pt-PT" sz="2400" dirty="0"/>
              <a:t> to </a:t>
            </a:r>
            <a:r>
              <a:rPr lang="pt-PT" sz="2400" dirty="0" err="1"/>
              <a:t>obtain</a:t>
            </a:r>
            <a:r>
              <a:rPr lang="pt-PT" sz="2400" dirty="0"/>
              <a:t> </a:t>
            </a:r>
            <a:r>
              <a:rPr lang="pt-PT" sz="2400" b="1" dirty="0" err="1"/>
              <a:t>better</a:t>
            </a:r>
            <a:r>
              <a:rPr lang="pt-PT" sz="2400" b="1" dirty="0"/>
              <a:t> </a:t>
            </a:r>
            <a:r>
              <a:rPr lang="pt-PT" sz="2400" b="1" dirty="0" err="1"/>
              <a:t>results</a:t>
            </a:r>
            <a:r>
              <a:rPr lang="pt-PT" sz="2400" b="1" dirty="0"/>
              <a:t> </a:t>
            </a:r>
            <a:r>
              <a:rPr lang="pt-PT" sz="2400" dirty="0" err="1"/>
              <a:t>than</a:t>
            </a:r>
            <a:r>
              <a:rPr lang="pt-PT" sz="2400" dirty="0"/>
              <a:t> </a:t>
            </a:r>
            <a:r>
              <a:rPr lang="pt-PT" sz="2400" dirty="0" err="1"/>
              <a:t>when</a:t>
            </a:r>
            <a:r>
              <a:rPr lang="pt-PT" sz="2400" dirty="0"/>
              <a:t> </a:t>
            </a:r>
            <a:r>
              <a:rPr lang="pt-PT" sz="2400" dirty="0" err="1"/>
              <a:t>they</a:t>
            </a:r>
            <a:r>
              <a:rPr lang="pt-PT" sz="2400" dirty="0"/>
              <a:t> are </a:t>
            </a:r>
            <a:r>
              <a:rPr lang="pt-PT" sz="2400" dirty="0" err="1"/>
              <a:t>not</a:t>
            </a:r>
            <a:r>
              <a:rPr lang="pt-PT" sz="2400" dirty="0"/>
              <a:t> </a:t>
            </a:r>
            <a:r>
              <a:rPr lang="pt-PT" sz="2400" dirty="0" err="1"/>
              <a:t>used</a:t>
            </a:r>
            <a:r>
              <a:rPr lang="pt-PT" sz="2400" dirty="0"/>
              <a:t>, </a:t>
            </a:r>
            <a:r>
              <a:rPr lang="pt-PT" sz="2400" dirty="0" err="1"/>
              <a:t>and</a:t>
            </a:r>
            <a:r>
              <a:rPr lang="pt-PT" sz="2400" dirty="0"/>
              <a:t> </a:t>
            </a:r>
            <a:r>
              <a:rPr lang="pt-PT" sz="2400" dirty="0" err="1"/>
              <a:t>those</a:t>
            </a:r>
            <a:r>
              <a:rPr lang="pt-PT" sz="2400" dirty="0"/>
              <a:t> in </a:t>
            </a:r>
            <a:r>
              <a:rPr lang="pt-PT" sz="2400" b="1" dirty="0" err="1"/>
              <a:t>phase</a:t>
            </a:r>
            <a:r>
              <a:rPr lang="pt-PT" sz="2400" b="1" dirty="0"/>
              <a:t> </a:t>
            </a:r>
            <a:r>
              <a:rPr lang="pt-PT" sz="2400" b="1" dirty="0" err="1"/>
              <a:t>two</a:t>
            </a:r>
            <a:r>
              <a:rPr lang="pt-PT" sz="2400" b="1" dirty="0"/>
              <a:t> </a:t>
            </a:r>
            <a:r>
              <a:rPr lang="pt-PT" sz="2400" b="1" dirty="0" err="1"/>
              <a:t>proved</a:t>
            </a:r>
            <a:r>
              <a:rPr lang="pt-PT" sz="2400" b="1" dirty="0"/>
              <a:t> to </a:t>
            </a:r>
            <a:r>
              <a:rPr lang="pt-PT" sz="2400" b="1" dirty="0" err="1"/>
              <a:t>be</a:t>
            </a:r>
            <a:r>
              <a:rPr lang="pt-PT" sz="2400" b="1" dirty="0"/>
              <a:t> </a:t>
            </a:r>
            <a:r>
              <a:rPr lang="pt-PT" sz="2400" b="1" dirty="0" err="1"/>
              <a:t>the</a:t>
            </a:r>
            <a:r>
              <a:rPr lang="pt-PT" sz="2400" b="1" dirty="0"/>
              <a:t> </a:t>
            </a:r>
            <a:r>
              <a:rPr lang="pt-PT" sz="2400" b="1" dirty="0" err="1"/>
              <a:t>best</a:t>
            </a:r>
            <a:r>
              <a:rPr lang="pt-PT" sz="2400" dirty="0"/>
              <a:t>.</a:t>
            </a:r>
          </a:p>
        </p:txBody>
      </p:sp>
      <p:sp>
        <p:nvSpPr>
          <p:cNvPr id="10" name="CaixaDeTexto 9">
            <a:extLst>
              <a:ext uri="{FF2B5EF4-FFF2-40B4-BE49-F238E27FC236}">
                <a16:creationId xmlns:a16="http://schemas.microsoft.com/office/drawing/2014/main" id="{5EAE3CC1-676B-B6C7-50BE-E2C77FA21775}"/>
              </a:ext>
            </a:extLst>
          </p:cNvPr>
          <p:cNvSpPr txBox="1"/>
          <p:nvPr/>
        </p:nvSpPr>
        <p:spPr>
          <a:xfrm>
            <a:off x="6528049" y="4148363"/>
            <a:ext cx="2236446" cy="369332"/>
          </a:xfrm>
          <a:prstGeom prst="rect">
            <a:avLst/>
          </a:prstGeom>
          <a:noFill/>
        </p:spPr>
        <p:txBody>
          <a:bodyPr wrap="none" rtlCol="0">
            <a:spAutoFit/>
          </a:bodyPr>
          <a:lstStyle/>
          <a:p>
            <a:r>
              <a:rPr lang="pt-PT" dirty="0"/>
              <a:t>Original </a:t>
            </a:r>
            <a:r>
              <a:rPr lang="pt-PT" dirty="0" err="1"/>
              <a:t>Environment</a:t>
            </a:r>
            <a:r>
              <a:rPr lang="pt-PT" dirty="0"/>
              <a:t>:</a:t>
            </a:r>
          </a:p>
        </p:txBody>
      </p:sp>
      <p:sp>
        <p:nvSpPr>
          <p:cNvPr id="11" name="Retângulo 10">
            <a:extLst>
              <a:ext uri="{FF2B5EF4-FFF2-40B4-BE49-F238E27FC236}">
                <a16:creationId xmlns:a16="http://schemas.microsoft.com/office/drawing/2014/main" id="{767E7411-9979-77A0-2806-2029C7185CDE}"/>
              </a:ext>
            </a:extLst>
          </p:cNvPr>
          <p:cNvSpPr/>
          <p:nvPr/>
        </p:nvSpPr>
        <p:spPr>
          <a:xfrm>
            <a:off x="6951142" y="4598862"/>
            <a:ext cx="1219257" cy="1188526"/>
          </a:xfrm>
          <a:prstGeom prst="rect">
            <a:avLst/>
          </a:prstGeom>
          <a:solidFill>
            <a:srgbClr val="18E80E">
              <a:alpha val="1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2494614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32040-2155-63C0-4A5B-99138FAD4F6C}"/>
            </a:ext>
          </a:extLst>
        </p:cNvPr>
        <p:cNvGrpSpPr/>
        <p:nvPr/>
      </p:nvGrpSpPr>
      <p:grpSpPr>
        <a:xfrm>
          <a:off x="0" y="0"/>
          <a:ext cx="0" cy="0"/>
          <a:chOff x="0" y="0"/>
          <a:chExt cx="0" cy="0"/>
        </a:xfrm>
      </p:grpSpPr>
      <p:cxnSp>
        <p:nvCxnSpPr>
          <p:cNvPr id="4" name="Conexão reta 3">
            <a:extLst>
              <a:ext uri="{FF2B5EF4-FFF2-40B4-BE49-F238E27FC236}">
                <a16:creationId xmlns:a16="http://schemas.microsoft.com/office/drawing/2014/main" id="{561A2984-04B1-61D0-DDB6-32A7F70E2CFD}"/>
              </a:ext>
            </a:extLst>
          </p:cNvPr>
          <p:cNvCxnSpPr/>
          <p:nvPr/>
        </p:nvCxnSpPr>
        <p:spPr>
          <a:xfrm>
            <a:off x="1207364" y="878889"/>
            <a:ext cx="9944470"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15" name="Título 1">
            <a:extLst>
              <a:ext uri="{FF2B5EF4-FFF2-40B4-BE49-F238E27FC236}">
                <a16:creationId xmlns:a16="http://schemas.microsoft.com/office/drawing/2014/main" id="{7EF2A2BD-6A0E-0B6A-F153-B784D8B55C03}"/>
              </a:ext>
            </a:extLst>
          </p:cNvPr>
          <p:cNvSpPr txBox="1">
            <a:spLocks/>
          </p:cNvSpPr>
          <p:nvPr/>
        </p:nvSpPr>
        <p:spPr>
          <a:xfrm>
            <a:off x="1097280" y="286603"/>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pt-PT" dirty="0"/>
              <a:t>ENVIRONMENT</a:t>
            </a:r>
          </a:p>
        </p:txBody>
      </p:sp>
      <p:sp>
        <p:nvSpPr>
          <p:cNvPr id="16" name="Marcador de Posição do Texto 2">
            <a:extLst>
              <a:ext uri="{FF2B5EF4-FFF2-40B4-BE49-F238E27FC236}">
                <a16:creationId xmlns:a16="http://schemas.microsoft.com/office/drawing/2014/main" id="{F7AF9D09-699A-45C8-8276-819657621D9E}"/>
              </a:ext>
            </a:extLst>
          </p:cNvPr>
          <p:cNvSpPr txBox="1">
            <a:spLocks/>
          </p:cNvSpPr>
          <p:nvPr/>
        </p:nvSpPr>
        <p:spPr>
          <a:xfrm>
            <a:off x="6508954" y="2758319"/>
            <a:ext cx="1450611"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cap="all" dirty="0">
                <a:solidFill>
                  <a:schemeClr val="tx2"/>
                </a:solidFill>
              </a:rPr>
              <a:t>PERCEPTS:</a:t>
            </a:r>
          </a:p>
        </p:txBody>
      </p:sp>
      <p:sp>
        <p:nvSpPr>
          <p:cNvPr id="17" name="Marcador de Posição de Conteúdo 3">
            <a:extLst>
              <a:ext uri="{FF2B5EF4-FFF2-40B4-BE49-F238E27FC236}">
                <a16:creationId xmlns:a16="http://schemas.microsoft.com/office/drawing/2014/main" id="{B2F57B32-4E79-BBE9-2EF7-D1FC53CDD3B8}"/>
              </a:ext>
            </a:extLst>
          </p:cNvPr>
          <p:cNvSpPr txBox="1">
            <a:spLocks/>
          </p:cNvSpPr>
          <p:nvPr/>
        </p:nvSpPr>
        <p:spPr>
          <a:xfrm>
            <a:off x="6508954" y="3098218"/>
            <a:ext cx="5233986" cy="202242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dirty="0">
                <a:latin typeface="-apple-system"/>
              </a:rPr>
              <a:t>The agent sees everything it needs to (state = perceptions), as the environment is fully observable, eliminating the need to infer hidden information or deal with noise.</a:t>
            </a:r>
            <a:endParaRPr lang="pt-PT" dirty="0"/>
          </a:p>
        </p:txBody>
      </p:sp>
      <p:sp>
        <p:nvSpPr>
          <p:cNvPr id="18" name="Marcador de Posição do Texto 4">
            <a:extLst>
              <a:ext uri="{FF2B5EF4-FFF2-40B4-BE49-F238E27FC236}">
                <a16:creationId xmlns:a16="http://schemas.microsoft.com/office/drawing/2014/main" id="{13C21E52-FD8F-67E5-A671-EE7ACB6EDC99}"/>
              </a:ext>
            </a:extLst>
          </p:cNvPr>
          <p:cNvSpPr txBox="1">
            <a:spLocks/>
          </p:cNvSpPr>
          <p:nvPr/>
        </p:nvSpPr>
        <p:spPr>
          <a:xfrm>
            <a:off x="6573027" y="1103035"/>
            <a:ext cx="3414352"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cap="all" dirty="0">
                <a:solidFill>
                  <a:schemeClr val="tx2"/>
                </a:solidFill>
              </a:rPr>
              <a:t>REWARDS:</a:t>
            </a:r>
          </a:p>
        </p:txBody>
      </p:sp>
      <p:sp>
        <p:nvSpPr>
          <p:cNvPr id="19" name="Marcador de Posição de Conteúdo 5">
            <a:extLst>
              <a:ext uri="{FF2B5EF4-FFF2-40B4-BE49-F238E27FC236}">
                <a16:creationId xmlns:a16="http://schemas.microsoft.com/office/drawing/2014/main" id="{393F3F6B-DBB3-A42E-BAD8-1AB5CCEC5D3A}"/>
              </a:ext>
            </a:extLst>
          </p:cNvPr>
          <p:cNvSpPr txBox="1">
            <a:spLocks/>
          </p:cNvSpPr>
          <p:nvPr/>
        </p:nvSpPr>
        <p:spPr>
          <a:xfrm>
            <a:off x="6531604" y="1410791"/>
            <a:ext cx="5455011" cy="169333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dirty="0">
                <a:latin typeface="-apple-system"/>
              </a:rPr>
              <a:t>Reward is given for </a:t>
            </a:r>
            <a:r>
              <a:rPr lang="en-GB" b="1" dirty="0">
                <a:latin typeface="-apple-system"/>
              </a:rPr>
              <a:t>moving forward</a:t>
            </a:r>
            <a:r>
              <a:rPr lang="en-GB" dirty="0">
                <a:latin typeface="-apple-system"/>
              </a:rPr>
              <a:t>, totalling 300+ points up to the far end. If the </a:t>
            </a:r>
            <a:r>
              <a:rPr lang="en-GB" b="1" dirty="0">
                <a:latin typeface="-apple-system"/>
              </a:rPr>
              <a:t>robot falls</a:t>
            </a:r>
            <a:r>
              <a:rPr lang="en-GB" dirty="0">
                <a:latin typeface="-apple-system"/>
              </a:rPr>
              <a:t>, it gets -100. Applying </a:t>
            </a:r>
            <a:r>
              <a:rPr lang="en-GB" b="1" dirty="0">
                <a:latin typeface="-apple-system"/>
              </a:rPr>
              <a:t>motor torque </a:t>
            </a:r>
            <a:r>
              <a:rPr lang="en-GB" dirty="0">
                <a:latin typeface="-apple-system"/>
              </a:rPr>
              <a:t>costs a small amount of points. </a:t>
            </a:r>
            <a:endParaRPr lang="pt-PT" dirty="0"/>
          </a:p>
        </p:txBody>
      </p:sp>
      <p:sp>
        <p:nvSpPr>
          <p:cNvPr id="20" name="Marcador de Posição do Texto 4">
            <a:extLst>
              <a:ext uri="{FF2B5EF4-FFF2-40B4-BE49-F238E27FC236}">
                <a16:creationId xmlns:a16="http://schemas.microsoft.com/office/drawing/2014/main" id="{31AE11A5-E805-7F8C-6620-CBA1CE947B80}"/>
              </a:ext>
            </a:extLst>
          </p:cNvPr>
          <p:cNvSpPr txBox="1">
            <a:spLocks/>
          </p:cNvSpPr>
          <p:nvPr/>
        </p:nvSpPr>
        <p:spPr>
          <a:xfrm>
            <a:off x="6622599" y="4287095"/>
            <a:ext cx="5434324" cy="736282"/>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000" b="0" kern="1200" cap="all" baseline="0">
                <a:solidFill>
                  <a:schemeClr val="tx2"/>
                </a:solidFill>
                <a:latin typeface="+mn-lt"/>
                <a:ea typeface="+mn-ea"/>
                <a:cs typeface="+mn-cs"/>
              </a:defRPr>
            </a:lvl1pPr>
            <a:lvl2pPr marL="457200" indent="0" algn="l" defTabSz="914400" rtl="0" eaLnBrk="1" latinLnBrk="0" hangingPunct="1">
              <a:lnSpc>
                <a:spcPct val="90000"/>
              </a:lnSpc>
              <a:spcBef>
                <a:spcPts val="200"/>
              </a:spcBef>
              <a:spcAft>
                <a:spcPts val="400"/>
              </a:spcAft>
              <a:buClr>
                <a:schemeClr val="accent1"/>
              </a:buClr>
              <a:buFont typeface="Calibri" pitchFamily="34" charset="0"/>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90000"/>
              </a:lnSpc>
              <a:spcBef>
                <a:spcPts val="200"/>
              </a:spcBef>
              <a:spcAft>
                <a:spcPts val="400"/>
              </a:spcAft>
              <a:buClr>
                <a:schemeClr val="accent1"/>
              </a:buClr>
              <a:buFont typeface="Calibri" pitchFamily="34" charset="0"/>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9pPr>
          </a:lstStyle>
          <a:p>
            <a:r>
              <a:rPr lang="pt-PT" i="1" u="sng" dirty="0"/>
              <a:t>ACTIONS:</a:t>
            </a:r>
          </a:p>
        </p:txBody>
      </p:sp>
      <p:sp>
        <p:nvSpPr>
          <p:cNvPr id="21" name="Marcador de Posição de Conteúdo 5">
            <a:extLst>
              <a:ext uri="{FF2B5EF4-FFF2-40B4-BE49-F238E27FC236}">
                <a16:creationId xmlns:a16="http://schemas.microsoft.com/office/drawing/2014/main" id="{DFCF76D7-A00A-DC8A-8117-680D690A0838}"/>
              </a:ext>
            </a:extLst>
          </p:cNvPr>
          <p:cNvSpPr txBox="1">
            <a:spLocks/>
          </p:cNvSpPr>
          <p:nvPr/>
        </p:nvSpPr>
        <p:spPr>
          <a:xfrm>
            <a:off x="6622599" y="4765303"/>
            <a:ext cx="5138528" cy="1693333"/>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b="0" i="0" dirty="0">
                <a:effectLst/>
                <a:latin typeface="-apple-system"/>
              </a:rPr>
              <a:t>Actions are motor speed values in the [-1, 1] range for each of the 4 joints at both hips and knees.</a:t>
            </a:r>
            <a:endParaRPr lang="pt-PT" dirty="0"/>
          </a:p>
        </p:txBody>
      </p:sp>
      <p:sp>
        <p:nvSpPr>
          <p:cNvPr id="22" name="Marcador de Posição do Texto 2">
            <a:extLst>
              <a:ext uri="{FF2B5EF4-FFF2-40B4-BE49-F238E27FC236}">
                <a16:creationId xmlns:a16="http://schemas.microsoft.com/office/drawing/2014/main" id="{26EDCA63-5375-CE3F-8AC9-8C9EF6BB46C2}"/>
              </a:ext>
            </a:extLst>
          </p:cNvPr>
          <p:cNvSpPr txBox="1">
            <a:spLocks/>
          </p:cNvSpPr>
          <p:nvPr/>
        </p:nvSpPr>
        <p:spPr>
          <a:xfrm>
            <a:off x="421696" y="1050144"/>
            <a:ext cx="1683282" cy="736282"/>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000" b="0" kern="1200" cap="all" baseline="0">
                <a:solidFill>
                  <a:schemeClr val="tx2"/>
                </a:solidFill>
                <a:latin typeface="+mn-lt"/>
                <a:ea typeface="+mn-ea"/>
                <a:cs typeface="+mn-cs"/>
              </a:defRPr>
            </a:lvl1pPr>
            <a:lvl2pPr marL="457200" indent="0" algn="l" defTabSz="914400" rtl="0" eaLnBrk="1" latinLnBrk="0" hangingPunct="1">
              <a:lnSpc>
                <a:spcPct val="90000"/>
              </a:lnSpc>
              <a:spcBef>
                <a:spcPts val="200"/>
              </a:spcBef>
              <a:spcAft>
                <a:spcPts val="400"/>
              </a:spcAft>
              <a:buClr>
                <a:schemeClr val="accent1"/>
              </a:buClr>
              <a:buFont typeface="Calibri" pitchFamily="34" charset="0"/>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90000"/>
              </a:lnSpc>
              <a:spcBef>
                <a:spcPts val="200"/>
              </a:spcBef>
              <a:spcAft>
                <a:spcPts val="400"/>
              </a:spcAft>
              <a:buClr>
                <a:schemeClr val="accent1"/>
              </a:buClr>
              <a:buFont typeface="Calibri" pitchFamily="34" charset="0"/>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9pPr>
          </a:lstStyle>
          <a:p>
            <a:r>
              <a:rPr lang="pt-PT" i="1" u="sng" dirty="0"/>
              <a:t>STATES</a:t>
            </a:r>
            <a:r>
              <a:rPr lang="pt-PT" b="1" dirty="0"/>
              <a:t>:</a:t>
            </a:r>
          </a:p>
        </p:txBody>
      </p:sp>
      <p:sp>
        <p:nvSpPr>
          <p:cNvPr id="24" name="CaixaDeTexto 23">
            <a:extLst>
              <a:ext uri="{FF2B5EF4-FFF2-40B4-BE49-F238E27FC236}">
                <a16:creationId xmlns:a16="http://schemas.microsoft.com/office/drawing/2014/main" id="{7526932C-59E1-70F5-83C9-B8617A075C32}"/>
              </a:ext>
            </a:extLst>
          </p:cNvPr>
          <p:cNvSpPr txBox="1"/>
          <p:nvPr/>
        </p:nvSpPr>
        <p:spPr>
          <a:xfrm>
            <a:off x="368136" y="1536174"/>
            <a:ext cx="5897143" cy="3785652"/>
          </a:xfrm>
          <a:prstGeom prst="rect">
            <a:avLst/>
          </a:prstGeom>
          <a:noFill/>
        </p:spPr>
        <p:txBody>
          <a:bodyPr wrap="square" rtlCol="0">
            <a:spAutoFit/>
          </a:bodyPr>
          <a:lstStyle/>
          <a:p>
            <a:r>
              <a:rPr lang="pt-PT" sz="2000" dirty="0" err="1">
                <a:solidFill>
                  <a:schemeClr val="tx1">
                    <a:lumMod val="75000"/>
                    <a:lumOff val="25000"/>
                  </a:schemeClr>
                </a:solidFill>
                <a:latin typeface="-apple-system"/>
              </a:rPr>
              <a:t>The</a:t>
            </a:r>
            <a:r>
              <a:rPr lang="pt-PT" sz="2000" dirty="0">
                <a:solidFill>
                  <a:schemeClr val="tx1">
                    <a:lumMod val="75000"/>
                    <a:lumOff val="25000"/>
                  </a:schemeClr>
                </a:solidFill>
                <a:latin typeface="-apple-system"/>
              </a:rPr>
              <a:t> </a:t>
            </a:r>
            <a:r>
              <a:rPr lang="pt-PT" sz="2000" dirty="0" err="1">
                <a:solidFill>
                  <a:schemeClr val="tx1">
                    <a:lumMod val="75000"/>
                    <a:lumOff val="25000"/>
                  </a:schemeClr>
                </a:solidFill>
                <a:latin typeface="-apple-system"/>
              </a:rPr>
              <a:t>state</a:t>
            </a:r>
            <a:r>
              <a:rPr lang="pt-PT" sz="2000" dirty="0">
                <a:solidFill>
                  <a:schemeClr val="tx1">
                    <a:lumMod val="75000"/>
                    <a:lumOff val="25000"/>
                  </a:schemeClr>
                </a:solidFill>
                <a:latin typeface="-apple-system"/>
              </a:rPr>
              <a:t> </a:t>
            </a:r>
            <a:r>
              <a:rPr lang="pt-PT" sz="2000" dirty="0" err="1">
                <a:solidFill>
                  <a:schemeClr val="tx1">
                    <a:lumMod val="75000"/>
                    <a:lumOff val="25000"/>
                  </a:schemeClr>
                </a:solidFill>
                <a:latin typeface="-apple-system"/>
              </a:rPr>
              <a:t>is</a:t>
            </a:r>
            <a:r>
              <a:rPr lang="pt-PT" sz="2000" dirty="0">
                <a:solidFill>
                  <a:schemeClr val="tx1">
                    <a:lumMod val="75000"/>
                    <a:lumOff val="25000"/>
                  </a:schemeClr>
                </a:solidFill>
                <a:latin typeface="-apple-system"/>
              </a:rPr>
              <a:t> a </a:t>
            </a:r>
            <a:r>
              <a:rPr lang="pt-PT" sz="2000" dirty="0" err="1">
                <a:solidFill>
                  <a:schemeClr val="tx1">
                    <a:lumMod val="75000"/>
                    <a:lumOff val="25000"/>
                  </a:schemeClr>
                </a:solidFill>
                <a:latin typeface="-apple-system"/>
              </a:rPr>
              <a:t>continuous</a:t>
            </a:r>
            <a:r>
              <a:rPr lang="pt-PT" sz="2000" dirty="0">
                <a:solidFill>
                  <a:schemeClr val="tx1">
                    <a:lumMod val="75000"/>
                    <a:lumOff val="25000"/>
                  </a:schemeClr>
                </a:solidFill>
                <a:latin typeface="-apple-system"/>
              </a:rPr>
              <a:t> </a:t>
            </a:r>
            <a:r>
              <a:rPr lang="pt-PT" sz="2000" dirty="0" err="1">
                <a:solidFill>
                  <a:schemeClr val="tx1">
                    <a:lumMod val="75000"/>
                    <a:lumOff val="25000"/>
                  </a:schemeClr>
                </a:solidFill>
                <a:latin typeface="-apple-system"/>
              </a:rPr>
              <a:t>vector</a:t>
            </a:r>
            <a:r>
              <a:rPr lang="pt-PT" sz="2000" dirty="0">
                <a:solidFill>
                  <a:schemeClr val="tx1">
                    <a:lumMod val="75000"/>
                    <a:lumOff val="25000"/>
                  </a:schemeClr>
                </a:solidFill>
                <a:latin typeface="-apple-system"/>
              </a:rPr>
              <a:t> </a:t>
            </a:r>
            <a:r>
              <a:rPr lang="pt-PT" sz="2000" dirty="0" err="1">
                <a:solidFill>
                  <a:schemeClr val="tx1">
                    <a:lumMod val="75000"/>
                    <a:lumOff val="25000"/>
                  </a:schemeClr>
                </a:solidFill>
                <a:latin typeface="-apple-system"/>
              </a:rPr>
              <a:t>of</a:t>
            </a:r>
            <a:r>
              <a:rPr lang="pt-PT" sz="2000" dirty="0">
                <a:solidFill>
                  <a:schemeClr val="tx1">
                    <a:lumMod val="75000"/>
                    <a:lumOff val="25000"/>
                  </a:schemeClr>
                </a:solidFill>
                <a:latin typeface="-apple-system"/>
              </a:rPr>
              <a:t> 24 </a:t>
            </a:r>
            <a:r>
              <a:rPr lang="pt-PT" sz="2000" dirty="0" err="1">
                <a:solidFill>
                  <a:schemeClr val="tx1">
                    <a:lumMod val="75000"/>
                    <a:lumOff val="25000"/>
                  </a:schemeClr>
                </a:solidFill>
                <a:latin typeface="-apple-system"/>
              </a:rPr>
              <a:t>dimensions</a:t>
            </a:r>
            <a:r>
              <a:rPr lang="pt-PT" sz="2000" dirty="0">
                <a:solidFill>
                  <a:schemeClr val="tx1">
                    <a:lumMod val="75000"/>
                    <a:lumOff val="25000"/>
                  </a:schemeClr>
                </a:solidFill>
                <a:latin typeface="-apple-system"/>
              </a:rPr>
              <a:t> </a:t>
            </a:r>
            <a:r>
              <a:rPr lang="pt-PT" sz="2000" dirty="0" err="1">
                <a:solidFill>
                  <a:schemeClr val="tx1">
                    <a:lumMod val="75000"/>
                    <a:lumOff val="25000"/>
                  </a:schemeClr>
                </a:solidFill>
                <a:latin typeface="-apple-system"/>
              </a:rPr>
              <a:t>wich</a:t>
            </a:r>
            <a:r>
              <a:rPr lang="pt-PT" sz="2000" dirty="0">
                <a:solidFill>
                  <a:schemeClr val="tx1">
                    <a:lumMod val="75000"/>
                    <a:lumOff val="25000"/>
                  </a:schemeClr>
                </a:solidFill>
                <a:latin typeface="-apple-system"/>
              </a:rPr>
              <a:t> </a:t>
            </a:r>
            <a:r>
              <a:rPr lang="pt-PT" sz="2000" dirty="0" err="1">
                <a:solidFill>
                  <a:schemeClr val="tx1">
                    <a:lumMod val="75000"/>
                    <a:lumOff val="25000"/>
                  </a:schemeClr>
                </a:solidFill>
                <a:latin typeface="-apple-system"/>
              </a:rPr>
              <a:t>include</a:t>
            </a:r>
            <a:r>
              <a:rPr lang="pt-PT" sz="2000" dirty="0">
                <a:solidFill>
                  <a:schemeClr val="tx1">
                    <a:lumMod val="75000"/>
                    <a:lumOff val="25000"/>
                  </a:schemeClr>
                </a:solidFill>
                <a:latin typeface="-apple-system"/>
              </a:rPr>
              <a:t>:</a:t>
            </a:r>
          </a:p>
          <a:p>
            <a:pPr marL="342900" indent="-342900">
              <a:buFontTx/>
              <a:buChar char="-"/>
            </a:pPr>
            <a:r>
              <a:rPr lang="en-GB" sz="2000" dirty="0">
                <a:solidFill>
                  <a:schemeClr val="tx1">
                    <a:lumMod val="75000"/>
                    <a:lumOff val="25000"/>
                  </a:schemeClr>
                </a:solidFill>
                <a:latin typeface="-apple-system"/>
              </a:rPr>
              <a:t>Angle and angular velocity of the hull (main body): 2 points.</a:t>
            </a:r>
            <a:endParaRPr lang="pt-PT" sz="2000" dirty="0">
              <a:solidFill>
                <a:schemeClr val="tx1">
                  <a:lumMod val="75000"/>
                  <a:lumOff val="25000"/>
                </a:schemeClr>
              </a:solidFill>
              <a:latin typeface="-apple-system"/>
            </a:endParaRPr>
          </a:p>
          <a:p>
            <a:pPr marL="342900" indent="-342900">
              <a:buFontTx/>
              <a:buChar char="-"/>
            </a:pPr>
            <a:r>
              <a:rPr lang="en-GB" sz="2000" dirty="0">
                <a:solidFill>
                  <a:schemeClr val="tx1">
                    <a:lumMod val="75000"/>
                    <a:lumOff val="25000"/>
                  </a:schemeClr>
                </a:solidFill>
                <a:latin typeface="-apple-system"/>
              </a:rPr>
              <a:t>Horizontal and vertical hull speed: 2 points.</a:t>
            </a:r>
          </a:p>
          <a:p>
            <a:pPr marL="342900" indent="-342900">
              <a:buFontTx/>
              <a:buChar char="-"/>
            </a:pPr>
            <a:r>
              <a:rPr lang="en-GB" sz="2000" dirty="0">
                <a:solidFill>
                  <a:schemeClr val="tx1">
                    <a:lumMod val="75000"/>
                    <a:lumOff val="25000"/>
                  </a:schemeClr>
                </a:solidFill>
                <a:latin typeface="-apple-system"/>
              </a:rPr>
              <a:t>Joint angles and leg angular velocities: 8 points (4 joints x 2 points each).</a:t>
            </a:r>
          </a:p>
          <a:p>
            <a:pPr marL="342900" indent="-342900">
              <a:buFontTx/>
              <a:buChar char="-"/>
            </a:pPr>
            <a:r>
              <a:rPr lang="en-GB" sz="2000" dirty="0">
                <a:solidFill>
                  <a:schemeClr val="tx1">
                    <a:lumMod val="75000"/>
                    <a:lumOff val="25000"/>
                  </a:schemeClr>
                </a:solidFill>
                <a:latin typeface="-apple-system"/>
              </a:rPr>
              <a:t>Ground contact sensors on the legs: 2 values ​​(indicating whether each leg is in contact with the ground).</a:t>
            </a:r>
          </a:p>
          <a:p>
            <a:pPr marL="342900" indent="-342900">
              <a:buFontTx/>
              <a:buChar char="-"/>
            </a:pPr>
            <a:r>
              <a:rPr lang="en-GB" sz="2000" dirty="0">
                <a:solidFill>
                  <a:schemeClr val="tx1">
                    <a:lumMod val="75000"/>
                    <a:lumOff val="25000"/>
                  </a:schemeClr>
                </a:solidFill>
                <a:latin typeface="-apple-system"/>
              </a:rPr>
              <a:t>Information on the terrain ahead (LIDAR sensors): 10 points (terrain readings to anticipate obstacles).</a:t>
            </a:r>
            <a:endParaRPr lang="pt-PT" sz="2000" dirty="0">
              <a:solidFill>
                <a:schemeClr val="tx1">
                  <a:lumMod val="75000"/>
                  <a:lumOff val="25000"/>
                </a:schemeClr>
              </a:solidFill>
              <a:latin typeface="-apple-system"/>
            </a:endParaRPr>
          </a:p>
        </p:txBody>
      </p:sp>
      <p:cxnSp>
        <p:nvCxnSpPr>
          <p:cNvPr id="28" name="Conexão reta 27">
            <a:extLst>
              <a:ext uri="{FF2B5EF4-FFF2-40B4-BE49-F238E27FC236}">
                <a16:creationId xmlns:a16="http://schemas.microsoft.com/office/drawing/2014/main" id="{FE594D13-9CF7-DE55-01D9-B3B586ADB5B2}"/>
              </a:ext>
            </a:extLst>
          </p:cNvPr>
          <p:cNvCxnSpPr>
            <a:cxnSpLocks/>
          </p:cNvCxnSpPr>
          <p:nvPr/>
        </p:nvCxnSpPr>
        <p:spPr>
          <a:xfrm>
            <a:off x="6247656" y="946551"/>
            <a:ext cx="51505" cy="5228947"/>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501052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1B967-C4DE-83A2-E299-EA70918CF915}"/>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F423AFAD-5B3F-8AAD-D465-5F72464DD083}"/>
              </a:ext>
            </a:extLst>
          </p:cNvPr>
          <p:cNvSpPr txBox="1">
            <a:spLocks/>
          </p:cNvSpPr>
          <p:nvPr/>
        </p:nvSpPr>
        <p:spPr>
          <a:xfrm>
            <a:off x="1004656" y="419839"/>
            <a:ext cx="10349886"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b="0" i="0" dirty="0">
                <a:solidFill>
                  <a:srgbClr val="1D2125"/>
                </a:solidFill>
                <a:effectLst/>
                <a:latin typeface="Inter"/>
              </a:rPr>
              <a:t>REWARDS</a:t>
            </a:r>
          </a:p>
        </p:txBody>
      </p:sp>
      <p:cxnSp>
        <p:nvCxnSpPr>
          <p:cNvPr id="4" name="Conexão reta 3">
            <a:extLst>
              <a:ext uri="{FF2B5EF4-FFF2-40B4-BE49-F238E27FC236}">
                <a16:creationId xmlns:a16="http://schemas.microsoft.com/office/drawing/2014/main" id="{BC2A04CF-2D69-FBC7-41C7-5454DEE05048}"/>
              </a:ext>
            </a:extLst>
          </p:cNvPr>
          <p:cNvCxnSpPr/>
          <p:nvPr/>
        </p:nvCxnSpPr>
        <p:spPr>
          <a:xfrm>
            <a:off x="1207364" y="1145218"/>
            <a:ext cx="9944470"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7" name="CaixaDeTexto 6">
            <a:extLst>
              <a:ext uri="{FF2B5EF4-FFF2-40B4-BE49-F238E27FC236}">
                <a16:creationId xmlns:a16="http://schemas.microsoft.com/office/drawing/2014/main" id="{C17CDB38-0398-6946-263D-EE9154F092F8}"/>
              </a:ext>
            </a:extLst>
          </p:cNvPr>
          <p:cNvSpPr txBox="1"/>
          <p:nvPr/>
        </p:nvSpPr>
        <p:spPr>
          <a:xfrm>
            <a:off x="1207364" y="1518082"/>
            <a:ext cx="10349886" cy="646331"/>
          </a:xfrm>
          <a:prstGeom prst="rect">
            <a:avLst/>
          </a:prstGeom>
          <a:noFill/>
        </p:spPr>
        <p:txBody>
          <a:bodyPr wrap="square" rtlCol="0">
            <a:spAutoFit/>
          </a:bodyPr>
          <a:lstStyle/>
          <a:p>
            <a:r>
              <a:rPr lang="en-GB" dirty="0"/>
              <a:t>In the project we experimented with different types of rewards, in different parts of its development, and the rewards that were implemented were as follows:</a:t>
            </a:r>
            <a:endParaRPr lang="en-US" dirty="0"/>
          </a:p>
        </p:txBody>
      </p:sp>
      <p:sp>
        <p:nvSpPr>
          <p:cNvPr id="8" name="Marcador de Posição do Texto 4">
            <a:extLst>
              <a:ext uri="{FF2B5EF4-FFF2-40B4-BE49-F238E27FC236}">
                <a16:creationId xmlns:a16="http://schemas.microsoft.com/office/drawing/2014/main" id="{B1919FC4-B5EF-9631-4CD0-9E214D6AA619}"/>
              </a:ext>
            </a:extLst>
          </p:cNvPr>
          <p:cNvSpPr txBox="1">
            <a:spLocks/>
          </p:cNvSpPr>
          <p:nvPr/>
        </p:nvSpPr>
        <p:spPr>
          <a:xfrm>
            <a:off x="1207364" y="2392973"/>
            <a:ext cx="3414352"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dirty="0"/>
              <a:t>REWARDS:</a:t>
            </a:r>
          </a:p>
        </p:txBody>
      </p:sp>
      <p:sp>
        <p:nvSpPr>
          <p:cNvPr id="9" name="Marcador de Posição de Conteúdo 5">
            <a:extLst>
              <a:ext uri="{FF2B5EF4-FFF2-40B4-BE49-F238E27FC236}">
                <a16:creationId xmlns:a16="http://schemas.microsoft.com/office/drawing/2014/main" id="{BB8B3D62-2458-BC04-1018-CEC8FFACD340}"/>
              </a:ext>
            </a:extLst>
          </p:cNvPr>
          <p:cNvSpPr txBox="1">
            <a:spLocks/>
          </p:cNvSpPr>
          <p:nvPr/>
        </p:nvSpPr>
        <p:spPr>
          <a:xfrm>
            <a:off x="1207364" y="2968839"/>
            <a:ext cx="4252404" cy="251756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dirty="0">
                <a:latin typeface="-apple-system"/>
              </a:rPr>
              <a:t>- Alternate feet</a:t>
            </a:r>
          </a:p>
          <a:p>
            <a:r>
              <a:rPr lang="en-GB" dirty="0">
                <a:latin typeface="-apple-system"/>
              </a:rPr>
              <a:t>- Overcome steep terrain</a:t>
            </a:r>
          </a:p>
          <a:p>
            <a:r>
              <a:rPr lang="en-GB" dirty="0">
                <a:latin typeface="-apple-system"/>
              </a:rPr>
              <a:t>- Moving forward</a:t>
            </a:r>
          </a:p>
          <a:p>
            <a:r>
              <a:rPr lang="en-GB" dirty="0">
                <a:latin typeface="-apple-system"/>
              </a:rPr>
              <a:t>- Lifting its legs from the ground</a:t>
            </a:r>
          </a:p>
          <a:p>
            <a:r>
              <a:rPr lang="en-GB" dirty="0">
                <a:latin typeface="-apple-system"/>
              </a:rPr>
              <a:t>- Using each leg the same number of times</a:t>
            </a:r>
          </a:p>
          <a:p>
            <a:endParaRPr lang="pt-PT" dirty="0"/>
          </a:p>
        </p:txBody>
      </p:sp>
      <p:sp>
        <p:nvSpPr>
          <p:cNvPr id="10" name="Marcador de Posição do Texto 4">
            <a:extLst>
              <a:ext uri="{FF2B5EF4-FFF2-40B4-BE49-F238E27FC236}">
                <a16:creationId xmlns:a16="http://schemas.microsoft.com/office/drawing/2014/main" id="{BD83EB7E-02D6-3FE3-1C40-0064B2B53A25}"/>
              </a:ext>
            </a:extLst>
          </p:cNvPr>
          <p:cNvSpPr txBox="1">
            <a:spLocks/>
          </p:cNvSpPr>
          <p:nvPr/>
        </p:nvSpPr>
        <p:spPr>
          <a:xfrm>
            <a:off x="6752358" y="2392973"/>
            <a:ext cx="3414352"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dirty="0"/>
              <a:t>PENALTIES:</a:t>
            </a:r>
          </a:p>
        </p:txBody>
      </p:sp>
      <p:sp>
        <p:nvSpPr>
          <p:cNvPr id="11" name="Marcador de Posição de Conteúdo 5">
            <a:extLst>
              <a:ext uri="{FF2B5EF4-FFF2-40B4-BE49-F238E27FC236}">
                <a16:creationId xmlns:a16="http://schemas.microsoft.com/office/drawing/2014/main" id="{38937EA8-B4DA-D572-A5FB-86A947C5D4E5}"/>
              </a:ext>
            </a:extLst>
          </p:cNvPr>
          <p:cNvSpPr txBox="1">
            <a:spLocks/>
          </p:cNvSpPr>
          <p:nvPr/>
        </p:nvSpPr>
        <p:spPr>
          <a:xfrm>
            <a:off x="6752358" y="2968839"/>
            <a:ext cx="4442384" cy="2109188"/>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dirty="0">
                <a:latin typeface="-apple-system"/>
              </a:rPr>
              <a:t>- Vertical sudden moves (ex: falling)</a:t>
            </a:r>
          </a:p>
          <a:p>
            <a:r>
              <a:rPr lang="en-GB" dirty="0">
                <a:latin typeface="-apple-system"/>
              </a:rPr>
              <a:t>- Severe instability (ex: torso inclination)</a:t>
            </a:r>
          </a:p>
          <a:p>
            <a:r>
              <a:rPr lang="en-GB" dirty="0">
                <a:latin typeface="-apple-system"/>
              </a:rPr>
              <a:t>- Stands still for a long time or stops moving</a:t>
            </a:r>
          </a:p>
          <a:p>
            <a:r>
              <a:rPr lang="en-GB" dirty="0">
                <a:latin typeface="-apple-system"/>
              </a:rPr>
              <a:t>- Agent fails</a:t>
            </a:r>
          </a:p>
          <a:p>
            <a:endParaRPr lang="en-GB" dirty="0">
              <a:latin typeface="-apple-system"/>
            </a:endParaRPr>
          </a:p>
          <a:p>
            <a:endParaRPr lang="pt-PT" dirty="0"/>
          </a:p>
        </p:txBody>
      </p:sp>
      <p:cxnSp>
        <p:nvCxnSpPr>
          <p:cNvPr id="13" name="Conexão reta 12">
            <a:extLst>
              <a:ext uri="{FF2B5EF4-FFF2-40B4-BE49-F238E27FC236}">
                <a16:creationId xmlns:a16="http://schemas.microsoft.com/office/drawing/2014/main" id="{6911237D-9FF3-EA8A-9ECF-8738B45962D0}"/>
              </a:ext>
            </a:extLst>
          </p:cNvPr>
          <p:cNvCxnSpPr/>
          <p:nvPr/>
        </p:nvCxnSpPr>
        <p:spPr>
          <a:xfrm>
            <a:off x="5939161" y="2392973"/>
            <a:ext cx="0" cy="309342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4977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1C9AE0-A56B-3D6F-C7F9-5230C058BC26}"/>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A12D7C5-EADB-415D-9AFA-4E0F98CBA727}"/>
              </a:ext>
            </a:extLst>
          </p:cNvPr>
          <p:cNvSpPr txBox="1">
            <a:spLocks/>
          </p:cNvSpPr>
          <p:nvPr/>
        </p:nvSpPr>
        <p:spPr>
          <a:xfrm>
            <a:off x="1004656" y="419839"/>
            <a:ext cx="10349886"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b="0" i="0" dirty="0">
                <a:solidFill>
                  <a:srgbClr val="1D2125"/>
                </a:solidFill>
                <a:effectLst/>
                <a:latin typeface="Inter"/>
              </a:rPr>
              <a:t>AGENT COSTUMIZATIONS</a:t>
            </a:r>
          </a:p>
        </p:txBody>
      </p:sp>
      <p:cxnSp>
        <p:nvCxnSpPr>
          <p:cNvPr id="4" name="Conexão reta 3">
            <a:extLst>
              <a:ext uri="{FF2B5EF4-FFF2-40B4-BE49-F238E27FC236}">
                <a16:creationId xmlns:a16="http://schemas.microsoft.com/office/drawing/2014/main" id="{FB2DC8B4-1830-E4EE-F181-EA97D8333234}"/>
              </a:ext>
            </a:extLst>
          </p:cNvPr>
          <p:cNvCxnSpPr/>
          <p:nvPr/>
        </p:nvCxnSpPr>
        <p:spPr>
          <a:xfrm>
            <a:off x="1207364" y="1145218"/>
            <a:ext cx="9944470"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7" name="CaixaDeTexto 6">
            <a:extLst>
              <a:ext uri="{FF2B5EF4-FFF2-40B4-BE49-F238E27FC236}">
                <a16:creationId xmlns:a16="http://schemas.microsoft.com/office/drawing/2014/main" id="{7BBF3755-D3D4-D389-2BF5-DA8A3FF3D7DF}"/>
              </a:ext>
            </a:extLst>
          </p:cNvPr>
          <p:cNvSpPr txBox="1"/>
          <p:nvPr/>
        </p:nvSpPr>
        <p:spPr>
          <a:xfrm>
            <a:off x="1207364" y="1518082"/>
            <a:ext cx="10349886" cy="646331"/>
          </a:xfrm>
          <a:prstGeom prst="rect">
            <a:avLst/>
          </a:prstGeom>
          <a:noFill/>
        </p:spPr>
        <p:txBody>
          <a:bodyPr wrap="square" rtlCol="0">
            <a:spAutoFit/>
          </a:bodyPr>
          <a:lstStyle/>
          <a:p>
            <a:r>
              <a:rPr lang="en-GB" dirty="0"/>
              <a:t>We decided to try implementing ankles on the agent, in order to try and figure out whether or not giving it 'feet' would be advantageous. To achieve this, we added two joints to the agent, therefore creating feet.</a:t>
            </a:r>
            <a:endParaRPr lang="en-US" dirty="0"/>
          </a:p>
        </p:txBody>
      </p:sp>
      <p:pic>
        <p:nvPicPr>
          <p:cNvPr id="9" name="Imagem 8">
            <a:extLst>
              <a:ext uri="{FF2B5EF4-FFF2-40B4-BE49-F238E27FC236}">
                <a16:creationId xmlns:a16="http://schemas.microsoft.com/office/drawing/2014/main" id="{0C26A781-32C8-1C1A-268A-0349750554B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backgroundMark x1="52318" y1="76654" x2="49338" y2="83268"/>
                      </a14:backgroundRemoval>
                    </a14:imgEffect>
                  </a14:imgLayer>
                </a14:imgProps>
              </a:ext>
            </a:extLst>
          </a:blip>
          <a:stretch>
            <a:fillRect/>
          </a:stretch>
        </p:blipFill>
        <p:spPr>
          <a:xfrm rot="368651">
            <a:off x="6977320" y="2273142"/>
            <a:ext cx="3399729" cy="2893148"/>
          </a:xfrm>
          <a:prstGeom prst="rect">
            <a:avLst/>
          </a:prstGeom>
        </p:spPr>
      </p:pic>
      <p:pic>
        <p:nvPicPr>
          <p:cNvPr id="11" name="Imagem 10">
            <a:extLst>
              <a:ext uri="{FF2B5EF4-FFF2-40B4-BE49-F238E27FC236}">
                <a16:creationId xmlns:a16="http://schemas.microsoft.com/office/drawing/2014/main" id="{CB84BBC5-2AF5-B96D-0DE2-11EC5AAE76C4}"/>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backgroundMark x1="59298" y1="58984" x2="64211" y2="69141"/>
                        <a14:backgroundMark x1="65965" y1="63281" x2="66316" y2="67969"/>
                      </a14:backgroundRemoval>
                    </a14:imgEffect>
                  </a14:imgLayer>
                </a14:imgProps>
              </a:ext>
            </a:extLst>
          </a:blip>
          <a:stretch>
            <a:fillRect/>
          </a:stretch>
        </p:blipFill>
        <p:spPr>
          <a:xfrm>
            <a:off x="1663174" y="1969516"/>
            <a:ext cx="3752205" cy="3370402"/>
          </a:xfrm>
          <a:prstGeom prst="rect">
            <a:avLst/>
          </a:prstGeom>
        </p:spPr>
      </p:pic>
      <p:sp>
        <p:nvSpPr>
          <p:cNvPr id="12" name="CaixaDeTexto 11">
            <a:extLst>
              <a:ext uri="{FF2B5EF4-FFF2-40B4-BE49-F238E27FC236}">
                <a16:creationId xmlns:a16="http://schemas.microsoft.com/office/drawing/2014/main" id="{EFC6DFFF-AA58-45C3-A61A-494CB5BE6CF1}"/>
              </a:ext>
            </a:extLst>
          </p:cNvPr>
          <p:cNvSpPr txBox="1"/>
          <p:nvPr/>
        </p:nvSpPr>
        <p:spPr>
          <a:xfrm>
            <a:off x="2858607" y="4970586"/>
            <a:ext cx="1488677" cy="369332"/>
          </a:xfrm>
          <a:prstGeom prst="rect">
            <a:avLst/>
          </a:prstGeom>
          <a:noFill/>
        </p:spPr>
        <p:txBody>
          <a:bodyPr wrap="none" rtlCol="0">
            <a:spAutoFit/>
          </a:bodyPr>
          <a:lstStyle/>
          <a:p>
            <a:r>
              <a:rPr lang="pt-PT" dirty="0"/>
              <a:t>Normal </a:t>
            </a:r>
            <a:r>
              <a:rPr lang="pt-PT" dirty="0" err="1"/>
              <a:t>Agent</a:t>
            </a:r>
            <a:endParaRPr lang="pt-PT" dirty="0"/>
          </a:p>
        </p:txBody>
      </p:sp>
      <p:sp>
        <p:nvSpPr>
          <p:cNvPr id="13" name="CaixaDeTexto 12">
            <a:extLst>
              <a:ext uri="{FF2B5EF4-FFF2-40B4-BE49-F238E27FC236}">
                <a16:creationId xmlns:a16="http://schemas.microsoft.com/office/drawing/2014/main" id="{B81C4F47-D280-2337-A75F-8181C9DE60F2}"/>
              </a:ext>
            </a:extLst>
          </p:cNvPr>
          <p:cNvSpPr txBox="1"/>
          <p:nvPr/>
        </p:nvSpPr>
        <p:spPr>
          <a:xfrm>
            <a:off x="8012991" y="4970587"/>
            <a:ext cx="1881669" cy="369332"/>
          </a:xfrm>
          <a:prstGeom prst="rect">
            <a:avLst/>
          </a:prstGeom>
          <a:noFill/>
        </p:spPr>
        <p:txBody>
          <a:bodyPr wrap="none" rtlCol="0">
            <a:spAutoFit/>
          </a:bodyPr>
          <a:lstStyle/>
          <a:p>
            <a:r>
              <a:rPr lang="pt-PT" dirty="0" err="1"/>
              <a:t>Costumized</a:t>
            </a:r>
            <a:r>
              <a:rPr lang="pt-PT" dirty="0"/>
              <a:t> </a:t>
            </a:r>
            <a:r>
              <a:rPr lang="pt-PT" dirty="0" err="1"/>
              <a:t>Agent</a:t>
            </a:r>
            <a:endParaRPr lang="pt-PT" dirty="0"/>
          </a:p>
        </p:txBody>
      </p:sp>
    </p:spTree>
    <p:extLst>
      <p:ext uri="{BB962C8B-B14F-4D97-AF65-F5344CB8AC3E}">
        <p14:creationId xmlns:p14="http://schemas.microsoft.com/office/powerpoint/2010/main" val="2121624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5C11A11-8AAB-B243-869E-93C04B24C7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047" y="1388802"/>
            <a:ext cx="11245906" cy="4683525"/>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C36FEF68-7103-755B-EB3C-67D1EF109718}"/>
              </a:ext>
            </a:extLst>
          </p:cNvPr>
          <p:cNvSpPr txBox="1">
            <a:spLocks/>
          </p:cNvSpPr>
          <p:nvPr/>
        </p:nvSpPr>
        <p:spPr>
          <a:xfrm>
            <a:off x="1066800" y="419768"/>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a:solidFill>
                  <a:srgbClr val="1D2125"/>
                </a:solidFill>
                <a:latin typeface="Inter"/>
              </a:rPr>
              <a:t>Chosen RL algorithms</a:t>
            </a:r>
            <a:br>
              <a:rPr lang="en-GB">
                <a:solidFill>
                  <a:srgbClr val="1D2125"/>
                </a:solidFill>
                <a:latin typeface="Inter"/>
              </a:rPr>
            </a:br>
            <a:endParaRPr lang="pt-PT" dirty="0"/>
          </a:p>
        </p:txBody>
      </p:sp>
      <p:cxnSp>
        <p:nvCxnSpPr>
          <p:cNvPr id="4" name="Conexão reta 3">
            <a:extLst>
              <a:ext uri="{FF2B5EF4-FFF2-40B4-BE49-F238E27FC236}">
                <a16:creationId xmlns:a16="http://schemas.microsoft.com/office/drawing/2014/main" id="{1260D11E-B0A8-42ED-0CFF-A8056E78F738}"/>
              </a:ext>
            </a:extLst>
          </p:cNvPr>
          <p:cNvCxnSpPr/>
          <p:nvPr/>
        </p:nvCxnSpPr>
        <p:spPr>
          <a:xfrm>
            <a:off x="1207364" y="1145218"/>
            <a:ext cx="9944470"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3" name="Retângulo 2">
            <a:extLst>
              <a:ext uri="{FF2B5EF4-FFF2-40B4-BE49-F238E27FC236}">
                <a16:creationId xmlns:a16="http://schemas.microsoft.com/office/drawing/2014/main" id="{840962E0-77D2-C499-0B63-44F18545B5CF}"/>
              </a:ext>
            </a:extLst>
          </p:cNvPr>
          <p:cNvSpPr/>
          <p:nvPr/>
        </p:nvSpPr>
        <p:spPr>
          <a:xfrm>
            <a:off x="1207364" y="4634144"/>
            <a:ext cx="8797770" cy="177553"/>
          </a:xfrm>
          <a:prstGeom prst="rect">
            <a:avLst/>
          </a:prstGeom>
          <a:solidFill>
            <a:srgbClr val="18E80E">
              <a:alpha val="10196"/>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solidFill>
                <a:srgbClr val="666666"/>
              </a:solidFill>
            </a:endParaRPr>
          </a:p>
        </p:txBody>
      </p:sp>
      <p:sp>
        <p:nvSpPr>
          <p:cNvPr id="5" name="Retângulo 4">
            <a:extLst>
              <a:ext uri="{FF2B5EF4-FFF2-40B4-BE49-F238E27FC236}">
                <a16:creationId xmlns:a16="http://schemas.microsoft.com/office/drawing/2014/main" id="{A915095C-D1D3-E8C2-ED5C-5BB5B38F62A4}"/>
              </a:ext>
            </a:extLst>
          </p:cNvPr>
          <p:cNvSpPr/>
          <p:nvPr/>
        </p:nvSpPr>
        <p:spPr>
          <a:xfrm>
            <a:off x="1207364" y="5469198"/>
            <a:ext cx="8797770" cy="177553"/>
          </a:xfrm>
          <a:prstGeom prst="rect">
            <a:avLst/>
          </a:prstGeom>
          <a:solidFill>
            <a:srgbClr val="18E80E">
              <a:alpha val="10196"/>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solidFill>
                <a:srgbClr val="666666"/>
              </a:solidFill>
            </a:endParaRPr>
          </a:p>
        </p:txBody>
      </p:sp>
      <p:sp>
        <p:nvSpPr>
          <p:cNvPr id="6" name="Retângulo 5">
            <a:extLst>
              <a:ext uri="{FF2B5EF4-FFF2-40B4-BE49-F238E27FC236}">
                <a16:creationId xmlns:a16="http://schemas.microsoft.com/office/drawing/2014/main" id="{AB9F8AC8-2F94-CB03-E8FA-523037F36FC4}"/>
              </a:ext>
            </a:extLst>
          </p:cNvPr>
          <p:cNvSpPr/>
          <p:nvPr/>
        </p:nvSpPr>
        <p:spPr>
          <a:xfrm>
            <a:off x="1207364" y="4846931"/>
            <a:ext cx="8797770" cy="177553"/>
          </a:xfrm>
          <a:prstGeom prst="rect">
            <a:avLst/>
          </a:prstGeom>
          <a:solidFill>
            <a:srgbClr val="18E80E">
              <a:alpha val="10196"/>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solidFill>
                <a:srgbClr val="666666"/>
              </a:solidFill>
            </a:endParaRPr>
          </a:p>
        </p:txBody>
      </p:sp>
    </p:spTree>
    <p:extLst>
      <p:ext uri="{BB962C8B-B14F-4D97-AF65-F5344CB8AC3E}">
        <p14:creationId xmlns:p14="http://schemas.microsoft.com/office/powerpoint/2010/main" val="2253435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5044BD-DCC1-FE9D-9533-DF924DCA5873}"/>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E454CF22-FB1B-9CB2-5B66-EF4794A93A3E}"/>
              </a:ext>
            </a:extLst>
          </p:cNvPr>
          <p:cNvSpPr txBox="1">
            <a:spLocks/>
          </p:cNvSpPr>
          <p:nvPr/>
        </p:nvSpPr>
        <p:spPr>
          <a:xfrm>
            <a:off x="1004656" y="419839"/>
            <a:ext cx="10349886"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b="0" i="0" dirty="0">
                <a:solidFill>
                  <a:srgbClr val="1D2125"/>
                </a:solidFill>
                <a:effectLst/>
                <a:latin typeface="Inter"/>
              </a:rPr>
              <a:t>FIRST PHASE</a:t>
            </a:r>
          </a:p>
        </p:txBody>
      </p:sp>
      <p:cxnSp>
        <p:nvCxnSpPr>
          <p:cNvPr id="4" name="Conexão reta 3">
            <a:extLst>
              <a:ext uri="{FF2B5EF4-FFF2-40B4-BE49-F238E27FC236}">
                <a16:creationId xmlns:a16="http://schemas.microsoft.com/office/drawing/2014/main" id="{E7D9589A-DF22-7D67-FD44-2F41FFA118C8}"/>
              </a:ext>
            </a:extLst>
          </p:cNvPr>
          <p:cNvCxnSpPr/>
          <p:nvPr/>
        </p:nvCxnSpPr>
        <p:spPr>
          <a:xfrm>
            <a:off x="1250272" y="1145216"/>
            <a:ext cx="9944470"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8" name="Marcador de Posição do Texto 4">
            <a:extLst>
              <a:ext uri="{FF2B5EF4-FFF2-40B4-BE49-F238E27FC236}">
                <a16:creationId xmlns:a16="http://schemas.microsoft.com/office/drawing/2014/main" id="{D34C61CB-3846-F430-4947-0BB9C4CCE70B}"/>
              </a:ext>
            </a:extLst>
          </p:cNvPr>
          <p:cNvSpPr txBox="1">
            <a:spLocks/>
          </p:cNvSpPr>
          <p:nvPr/>
        </p:nvSpPr>
        <p:spPr>
          <a:xfrm>
            <a:off x="1207364" y="1869190"/>
            <a:ext cx="3414352"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dirty="0"/>
              <a:t>TEST 1:</a:t>
            </a:r>
          </a:p>
        </p:txBody>
      </p:sp>
      <p:sp>
        <p:nvSpPr>
          <p:cNvPr id="9" name="Marcador de Posição de Conteúdo 5">
            <a:extLst>
              <a:ext uri="{FF2B5EF4-FFF2-40B4-BE49-F238E27FC236}">
                <a16:creationId xmlns:a16="http://schemas.microsoft.com/office/drawing/2014/main" id="{1CC027FF-53E7-6B93-9FB2-5F86FCF2DBBF}"/>
              </a:ext>
            </a:extLst>
          </p:cNvPr>
          <p:cNvSpPr txBox="1">
            <a:spLocks/>
          </p:cNvSpPr>
          <p:nvPr/>
        </p:nvSpPr>
        <p:spPr>
          <a:xfrm>
            <a:off x="1207364" y="2298574"/>
            <a:ext cx="4731795" cy="251756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dirty="0"/>
              <a:t>- </a:t>
            </a:r>
            <a:r>
              <a:rPr lang="en-GB" sz="1800" dirty="0"/>
              <a:t>Overcome steep terrain</a:t>
            </a:r>
          </a:p>
          <a:p>
            <a:r>
              <a:rPr lang="en-GB" sz="1800" dirty="0"/>
              <a:t>- Vertical sudden moves (ex: falling)</a:t>
            </a:r>
          </a:p>
          <a:p>
            <a:r>
              <a:rPr lang="en-GB" sz="1800" dirty="0"/>
              <a:t>- Severe instability (ex: torso inclination)</a:t>
            </a:r>
          </a:p>
          <a:p>
            <a:endParaRPr lang="en-GB" sz="1800" dirty="0"/>
          </a:p>
          <a:p>
            <a:endParaRPr lang="pt-PT" dirty="0"/>
          </a:p>
        </p:txBody>
      </p:sp>
      <p:sp>
        <p:nvSpPr>
          <p:cNvPr id="10" name="Marcador de Posição do Texto 4">
            <a:extLst>
              <a:ext uri="{FF2B5EF4-FFF2-40B4-BE49-F238E27FC236}">
                <a16:creationId xmlns:a16="http://schemas.microsoft.com/office/drawing/2014/main" id="{61663B9D-0479-95A5-1368-4228E02BA0DE}"/>
              </a:ext>
            </a:extLst>
          </p:cNvPr>
          <p:cNvSpPr txBox="1">
            <a:spLocks/>
          </p:cNvSpPr>
          <p:nvPr/>
        </p:nvSpPr>
        <p:spPr>
          <a:xfrm>
            <a:off x="6279187" y="1878068"/>
            <a:ext cx="3414352"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dirty="0"/>
              <a:t>TEST 2:</a:t>
            </a:r>
          </a:p>
        </p:txBody>
      </p:sp>
      <p:sp>
        <p:nvSpPr>
          <p:cNvPr id="11" name="Marcador de Posição de Conteúdo 5">
            <a:extLst>
              <a:ext uri="{FF2B5EF4-FFF2-40B4-BE49-F238E27FC236}">
                <a16:creationId xmlns:a16="http://schemas.microsoft.com/office/drawing/2014/main" id="{F9E9B072-0E1E-96D1-7B4A-38C0205B0088}"/>
              </a:ext>
            </a:extLst>
          </p:cNvPr>
          <p:cNvSpPr txBox="1">
            <a:spLocks/>
          </p:cNvSpPr>
          <p:nvPr/>
        </p:nvSpPr>
        <p:spPr>
          <a:xfrm>
            <a:off x="6752358" y="2533832"/>
            <a:ext cx="4442384" cy="169333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pt-PT" dirty="0"/>
          </a:p>
        </p:txBody>
      </p:sp>
      <p:cxnSp>
        <p:nvCxnSpPr>
          <p:cNvPr id="13" name="Conexão reta 12">
            <a:extLst>
              <a:ext uri="{FF2B5EF4-FFF2-40B4-BE49-F238E27FC236}">
                <a16:creationId xmlns:a16="http://schemas.microsoft.com/office/drawing/2014/main" id="{0ABB8EDE-A100-5F95-7D45-5DF1A2B7848C}"/>
              </a:ext>
            </a:extLst>
          </p:cNvPr>
          <p:cNvCxnSpPr>
            <a:cxnSpLocks/>
          </p:cNvCxnSpPr>
          <p:nvPr/>
        </p:nvCxnSpPr>
        <p:spPr>
          <a:xfrm>
            <a:off x="5939159" y="1984600"/>
            <a:ext cx="0" cy="3729657"/>
          </a:xfrm>
          <a:prstGeom prst="line">
            <a:avLst/>
          </a:prstGeom>
        </p:spPr>
        <p:style>
          <a:lnRef idx="1">
            <a:schemeClr val="accent1"/>
          </a:lnRef>
          <a:fillRef idx="0">
            <a:schemeClr val="accent1"/>
          </a:fillRef>
          <a:effectRef idx="0">
            <a:schemeClr val="accent1"/>
          </a:effectRef>
          <a:fontRef idx="minor">
            <a:schemeClr val="tx1"/>
          </a:fontRef>
        </p:style>
      </p:cxnSp>
      <p:sp>
        <p:nvSpPr>
          <p:cNvPr id="3" name="Retângulo 2">
            <a:extLst>
              <a:ext uri="{FF2B5EF4-FFF2-40B4-BE49-F238E27FC236}">
                <a16:creationId xmlns:a16="http://schemas.microsoft.com/office/drawing/2014/main" id="{FBE3E70F-67A4-C934-FB8D-665DEF216C29}"/>
              </a:ext>
            </a:extLst>
          </p:cNvPr>
          <p:cNvSpPr/>
          <p:nvPr/>
        </p:nvSpPr>
        <p:spPr>
          <a:xfrm>
            <a:off x="1491448" y="2316330"/>
            <a:ext cx="2272683" cy="306898"/>
          </a:xfrm>
          <a:prstGeom prst="rect">
            <a:avLst/>
          </a:prstGeom>
          <a:solidFill>
            <a:srgbClr val="18E80E">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Retângulo 5">
            <a:extLst>
              <a:ext uri="{FF2B5EF4-FFF2-40B4-BE49-F238E27FC236}">
                <a16:creationId xmlns:a16="http://schemas.microsoft.com/office/drawing/2014/main" id="{F4C6220B-EE61-3983-9613-987EB28DDFBE}"/>
              </a:ext>
            </a:extLst>
          </p:cNvPr>
          <p:cNvSpPr/>
          <p:nvPr/>
        </p:nvSpPr>
        <p:spPr>
          <a:xfrm>
            <a:off x="1491446" y="2750893"/>
            <a:ext cx="3222596"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Retângulo 11">
            <a:extLst>
              <a:ext uri="{FF2B5EF4-FFF2-40B4-BE49-F238E27FC236}">
                <a16:creationId xmlns:a16="http://schemas.microsoft.com/office/drawing/2014/main" id="{8DA2DA7B-C1D3-C97C-0AA9-E5B3FCC0310E}"/>
              </a:ext>
            </a:extLst>
          </p:cNvPr>
          <p:cNvSpPr/>
          <p:nvPr/>
        </p:nvSpPr>
        <p:spPr>
          <a:xfrm>
            <a:off x="1491445" y="3209721"/>
            <a:ext cx="3634519"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4" name="ppo-HARD-bipedalwalker-step-0-to-step-1000">
            <a:hlinkClick r:id="" action="ppaction://media"/>
            <a:extLst>
              <a:ext uri="{FF2B5EF4-FFF2-40B4-BE49-F238E27FC236}">
                <a16:creationId xmlns:a16="http://schemas.microsoft.com/office/drawing/2014/main" id="{DEF46E37-5BD6-2F65-6B19-C9BE852EE38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861643" y="3843290"/>
            <a:ext cx="2894122" cy="1929415"/>
          </a:xfrm>
          <a:prstGeom prst="rect">
            <a:avLst/>
          </a:prstGeom>
        </p:spPr>
      </p:pic>
      <p:sp>
        <p:nvSpPr>
          <p:cNvPr id="16" name="CaixaDeTexto 15">
            <a:extLst>
              <a:ext uri="{FF2B5EF4-FFF2-40B4-BE49-F238E27FC236}">
                <a16:creationId xmlns:a16="http://schemas.microsoft.com/office/drawing/2014/main" id="{B2F990EC-3A4F-D44F-851E-43FFDD8BA051}"/>
              </a:ext>
            </a:extLst>
          </p:cNvPr>
          <p:cNvSpPr txBox="1"/>
          <p:nvPr/>
        </p:nvSpPr>
        <p:spPr>
          <a:xfrm>
            <a:off x="1047564" y="1153669"/>
            <a:ext cx="10349886" cy="646331"/>
          </a:xfrm>
          <a:prstGeom prst="rect">
            <a:avLst/>
          </a:prstGeom>
          <a:noFill/>
        </p:spPr>
        <p:txBody>
          <a:bodyPr wrap="square" rtlCol="0">
            <a:spAutoFit/>
          </a:bodyPr>
          <a:lstStyle/>
          <a:p>
            <a:r>
              <a:rPr lang="en-GB" dirty="0"/>
              <a:t>Initially, we decided to test small rewards to understand the impact each of them had and whether their use was justified or not, having trained the models with 30M timesteps.</a:t>
            </a:r>
            <a:endParaRPr lang="en-US" dirty="0"/>
          </a:p>
        </p:txBody>
      </p:sp>
      <p:sp>
        <p:nvSpPr>
          <p:cNvPr id="19" name="Marcador de Posição de Conteúdo 5">
            <a:extLst>
              <a:ext uri="{FF2B5EF4-FFF2-40B4-BE49-F238E27FC236}">
                <a16:creationId xmlns:a16="http://schemas.microsoft.com/office/drawing/2014/main" id="{D5ED9804-2438-7DC6-A558-C68C4E7EEFF1}"/>
              </a:ext>
            </a:extLst>
          </p:cNvPr>
          <p:cNvSpPr txBox="1">
            <a:spLocks/>
          </p:cNvSpPr>
          <p:nvPr/>
        </p:nvSpPr>
        <p:spPr>
          <a:xfrm>
            <a:off x="6312906" y="2398014"/>
            <a:ext cx="4731795" cy="251756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sz="1800" dirty="0"/>
              <a:t>- Alternate feet</a:t>
            </a:r>
          </a:p>
          <a:p>
            <a:r>
              <a:rPr lang="en-GB" sz="1800" dirty="0"/>
              <a:t>- Vertical sudden moves (ex: falling)</a:t>
            </a:r>
          </a:p>
        </p:txBody>
      </p:sp>
      <p:sp>
        <p:nvSpPr>
          <p:cNvPr id="20" name="Retângulo 19">
            <a:extLst>
              <a:ext uri="{FF2B5EF4-FFF2-40B4-BE49-F238E27FC236}">
                <a16:creationId xmlns:a16="http://schemas.microsoft.com/office/drawing/2014/main" id="{69CFCF1E-48FD-FAD9-5FE8-336A037EB726}"/>
              </a:ext>
            </a:extLst>
          </p:cNvPr>
          <p:cNvSpPr/>
          <p:nvPr/>
        </p:nvSpPr>
        <p:spPr>
          <a:xfrm>
            <a:off x="6587227" y="2406040"/>
            <a:ext cx="1393798" cy="306898"/>
          </a:xfrm>
          <a:prstGeom prst="rect">
            <a:avLst/>
          </a:prstGeom>
          <a:solidFill>
            <a:srgbClr val="18E80E">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1" name="Retângulo 20">
            <a:extLst>
              <a:ext uri="{FF2B5EF4-FFF2-40B4-BE49-F238E27FC236}">
                <a16:creationId xmlns:a16="http://schemas.microsoft.com/office/drawing/2014/main" id="{7003F600-B471-8C31-369D-A2B7427CB51F}"/>
              </a:ext>
            </a:extLst>
          </p:cNvPr>
          <p:cNvSpPr/>
          <p:nvPr/>
        </p:nvSpPr>
        <p:spPr>
          <a:xfrm>
            <a:off x="6587227" y="2834870"/>
            <a:ext cx="3222596"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22" name="sac-bipedalwalker-step-0-to-step-1000">
            <a:hlinkClick r:id="" action="ppaction://media"/>
            <a:extLst>
              <a:ext uri="{FF2B5EF4-FFF2-40B4-BE49-F238E27FC236}">
                <a16:creationId xmlns:a16="http://schemas.microsoft.com/office/drawing/2014/main" id="{07C7E049-54DC-EC3C-49CA-2522B79CE99C}"/>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7051522" y="3784842"/>
            <a:ext cx="2894123" cy="1929415"/>
          </a:xfrm>
          <a:prstGeom prst="rect">
            <a:avLst/>
          </a:prstGeom>
        </p:spPr>
      </p:pic>
    </p:spTree>
    <p:extLst>
      <p:ext uri="{BB962C8B-B14F-4D97-AF65-F5344CB8AC3E}">
        <p14:creationId xmlns:p14="http://schemas.microsoft.com/office/powerpoint/2010/main" val="641438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20"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0020"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4"/>
                </p:tgtEl>
              </p:cMediaNode>
            </p:video>
            <p:seq concurrent="1" nextAc="seek">
              <p:cTn id="12" restart="whenNotActive" fill="hold" evtFilter="cancelBubble" nodeType="interactiveSeq">
                <p:stCondLst>
                  <p:cond evt="onClick" delay="0">
                    <p:tgtEl>
                      <p:spTgt spid="1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14"/>
                                        </p:tgtEl>
                                      </p:cBhvr>
                                    </p:cmd>
                                  </p:childTnLst>
                                </p:cTn>
                              </p:par>
                            </p:childTnLst>
                          </p:cTn>
                        </p:par>
                      </p:childTnLst>
                    </p:cTn>
                  </p:par>
                </p:childTnLst>
              </p:cTn>
              <p:nextCondLst>
                <p:cond evt="onClick" delay="0">
                  <p:tgtEl>
                    <p:spTgt spid="14"/>
                  </p:tgtEl>
                </p:cond>
              </p:nextCondLst>
            </p:seq>
            <p:video>
              <p:cMediaNode vol="80000">
                <p:cTn id="17" fill="hold" display="0">
                  <p:stCondLst>
                    <p:cond delay="indefinite"/>
                  </p:stCondLst>
                </p:cTn>
                <p:tgtEl>
                  <p:spTgt spid="22"/>
                </p:tgtEl>
              </p:cMediaNode>
            </p:video>
            <p:seq concurrent="1" nextAc="seek">
              <p:cTn id="18" restart="whenNotActive" fill="hold" evtFilter="cancelBubble" nodeType="interactiveSeq">
                <p:stCondLst>
                  <p:cond evt="onClick" delay="0">
                    <p:tgtEl>
                      <p:spTgt spid="22"/>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7DE4A0-099F-0C6C-DF17-93B90EFC2E13}"/>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D20B27FF-0392-CAD4-B947-3C0896E7C829}"/>
              </a:ext>
            </a:extLst>
          </p:cNvPr>
          <p:cNvSpPr txBox="1">
            <a:spLocks/>
          </p:cNvSpPr>
          <p:nvPr/>
        </p:nvSpPr>
        <p:spPr>
          <a:xfrm>
            <a:off x="1004656" y="419839"/>
            <a:ext cx="10349886"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b="0" i="0" dirty="0">
                <a:solidFill>
                  <a:srgbClr val="1D2125"/>
                </a:solidFill>
                <a:effectLst/>
                <a:latin typeface="Inter"/>
              </a:rPr>
              <a:t>SECOND PHASE</a:t>
            </a:r>
          </a:p>
        </p:txBody>
      </p:sp>
      <p:cxnSp>
        <p:nvCxnSpPr>
          <p:cNvPr id="4" name="Conexão reta 3">
            <a:extLst>
              <a:ext uri="{FF2B5EF4-FFF2-40B4-BE49-F238E27FC236}">
                <a16:creationId xmlns:a16="http://schemas.microsoft.com/office/drawing/2014/main" id="{1BD1AF5D-3E4C-E215-5C1C-75FCAAA6BE76}"/>
              </a:ext>
            </a:extLst>
          </p:cNvPr>
          <p:cNvCxnSpPr/>
          <p:nvPr/>
        </p:nvCxnSpPr>
        <p:spPr>
          <a:xfrm>
            <a:off x="1250272" y="1145216"/>
            <a:ext cx="9944470"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8" name="Marcador de Posição do Texto 4">
            <a:extLst>
              <a:ext uri="{FF2B5EF4-FFF2-40B4-BE49-F238E27FC236}">
                <a16:creationId xmlns:a16="http://schemas.microsoft.com/office/drawing/2014/main" id="{E16C277B-0889-360E-894B-D867FBB13E5E}"/>
              </a:ext>
            </a:extLst>
          </p:cNvPr>
          <p:cNvSpPr txBox="1">
            <a:spLocks/>
          </p:cNvSpPr>
          <p:nvPr/>
        </p:nvSpPr>
        <p:spPr>
          <a:xfrm>
            <a:off x="1207364" y="1869190"/>
            <a:ext cx="3414352"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dirty="0"/>
              <a:t>TEST 1:</a:t>
            </a:r>
          </a:p>
        </p:txBody>
      </p:sp>
      <p:sp>
        <p:nvSpPr>
          <p:cNvPr id="9" name="Marcador de Posição de Conteúdo 5">
            <a:extLst>
              <a:ext uri="{FF2B5EF4-FFF2-40B4-BE49-F238E27FC236}">
                <a16:creationId xmlns:a16="http://schemas.microsoft.com/office/drawing/2014/main" id="{A1490E7F-E4B6-5793-ABCC-428C4FFB7279}"/>
              </a:ext>
            </a:extLst>
          </p:cNvPr>
          <p:cNvSpPr txBox="1">
            <a:spLocks/>
          </p:cNvSpPr>
          <p:nvPr/>
        </p:nvSpPr>
        <p:spPr>
          <a:xfrm>
            <a:off x="1207364" y="2298574"/>
            <a:ext cx="4731795" cy="251756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dirty="0"/>
              <a:t>- </a:t>
            </a:r>
            <a:r>
              <a:rPr lang="en-GB" sz="1800" dirty="0"/>
              <a:t>Overcome steep terrain</a:t>
            </a:r>
          </a:p>
          <a:p>
            <a:r>
              <a:rPr lang="en-GB" sz="1800" dirty="0"/>
              <a:t>- Vertical sudden moves (ex: falling)</a:t>
            </a:r>
          </a:p>
          <a:p>
            <a:r>
              <a:rPr lang="en-GB" sz="1800" dirty="0"/>
              <a:t>- Severe instability (ex: torso inclination)</a:t>
            </a:r>
          </a:p>
          <a:p>
            <a:r>
              <a:rPr lang="en-GB" sz="1800" dirty="0"/>
              <a:t>- Moving forward</a:t>
            </a:r>
          </a:p>
          <a:p>
            <a:r>
              <a:rPr lang="en-GB" sz="1800" dirty="0"/>
              <a:t>- Stands still for a long time or stops moving</a:t>
            </a:r>
          </a:p>
          <a:p>
            <a:r>
              <a:rPr lang="en-GB" sz="1800" dirty="0"/>
              <a:t>- Agent fails</a:t>
            </a:r>
          </a:p>
          <a:p>
            <a:endParaRPr lang="pt-PT" dirty="0"/>
          </a:p>
        </p:txBody>
      </p:sp>
      <p:cxnSp>
        <p:nvCxnSpPr>
          <p:cNvPr id="13" name="Conexão reta 12">
            <a:extLst>
              <a:ext uri="{FF2B5EF4-FFF2-40B4-BE49-F238E27FC236}">
                <a16:creationId xmlns:a16="http://schemas.microsoft.com/office/drawing/2014/main" id="{B19BC560-D2C3-32FD-395A-CDF2BC5D183B}"/>
              </a:ext>
            </a:extLst>
          </p:cNvPr>
          <p:cNvCxnSpPr>
            <a:cxnSpLocks/>
          </p:cNvCxnSpPr>
          <p:nvPr/>
        </p:nvCxnSpPr>
        <p:spPr>
          <a:xfrm>
            <a:off x="5939159" y="1984600"/>
            <a:ext cx="0" cy="3729657"/>
          </a:xfrm>
          <a:prstGeom prst="line">
            <a:avLst/>
          </a:prstGeom>
        </p:spPr>
        <p:style>
          <a:lnRef idx="1">
            <a:schemeClr val="accent1"/>
          </a:lnRef>
          <a:fillRef idx="0">
            <a:schemeClr val="accent1"/>
          </a:fillRef>
          <a:effectRef idx="0">
            <a:schemeClr val="accent1"/>
          </a:effectRef>
          <a:fontRef idx="minor">
            <a:schemeClr val="tx1"/>
          </a:fontRef>
        </p:style>
      </p:cxnSp>
      <p:sp>
        <p:nvSpPr>
          <p:cNvPr id="3" name="Retângulo 2">
            <a:extLst>
              <a:ext uri="{FF2B5EF4-FFF2-40B4-BE49-F238E27FC236}">
                <a16:creationId xmlns:a16="http://schemas.microsoft.com/office/drawing/2014/main" id="{FEA7D461-D07E-9E74-27D4-DC13456E9932}"/>
              </a:ext>
            </a:extLst>
          </p:cNvPr>
          <p:cNvSpPr/>
          <p:nvPr/>
        </p:nvSpPr>
        <p:spPr>
          <a:xfrm>
            <a:off x="1491448" y="2316330"/>
            <a:ext cx="2272683" cy="306898"/>
          </a:xfrm>
          <a:prstGeom prst="rect">
            <a:avLst/>
          </a:prstGeom>
          <a:solidFill>
            <a:srgbClr val="18E80E">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Retângulo 5">
            <a:extLst>
              <a:ext uri="{FF2B5EF4-FFF2-40B4-BE49-F238E27FC236}">
                <a16:creationId xmlns:a16="http://schemas.microsoft.com/office/drawing/2014/main" id="{64548D66-599B-7C58-F2E9-C0B44316585D}"/>
              </a:ext>
            </a:extLst>
          </p:cNvPr>
          <p:cNvSpPr/>
          <p:nvPr/>
        </p:nvSpPr>
        <p:spPr>
          <a:xfrm>
            <a:off x="1491446" y="2750893"/>
            <a:ext cx="3222596"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Retângulo 11">
            <a:extLst>
              <a:ext uri="{FF2B5EF4-FFF2-40B4-BE49-F238E27FC236}">
                <a16:creationId xmlns:a16="http://schemas.microsoft.com/office/drawing/2014/main" id="{40B0B0AD-C36A-6D1D-251D-485FBFAED140}"/>
              </a:ext>
            </a:extLst>
          </p:cNvPr>
          <p:cNvSpPr/>
          <p:nvPr/>
        </p:nvSpPr>
        <p:spPr>
          <a:xfrm>
            <a:off x="1491446" y="3184651"/>
            <a:ext cx="3634519"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CaixaDeTexto 15">
            <a:extLst>
              <a:ext uri="{FF2B5EF4-FFF2-40B4-BE49-F238E27FC236}">
                <a16:creationId xmlns:a16="http://schemas.microsoft.com/office/drawing/2014/main" id="{98FA02EF-547A-F0A3-6418-593574C74A84}"/>
              </a:ext>
            </a:extLst>
          </p:cNvPr>
          <p:cNvSpPr txBox="1"/>
          <p:nvPr/>
        </p:nvSpPr>
        <p:spPr>
          <a:xfrm>
            <a:off x="1047564" y="1153669"/>
            <a:ext cx="10349886" cy="646331"/>
          </a:xfrm>
          <a:prstGeom prst="rect">
            <a:avLst/>
          </a:prstGeom>
          <a:noFill/>
        </p:spPr>
        <p:txBody>
          <a:bodyPr wrap="square" rtlCol="0">
            <a:spAutoFit/>
          </a:bodyPr>
          <a:lstStyle/>
          <a:p>
            <a:r>
              <a:rPr lang="en-GB" dirty="0"/>
              <a:t>After detecting the initial errors, we realized that we should encourage the agent to walk forward and remove the alternating use of both feet.</a:t>
            </a:r>
            <a:endParaRPr lang="en-US" dirty="0"/>
          </a:p>
        </p:txBody>
      </p:sp>
      <p:sp>
        <p:nvSpPr>
          <p:cNvPr id="15" name="Retângulo 14">
            <a:extLst>
              <a:ext uri="{FF2B5EF4-FFF2-40B4-BE49-F238E27FC236}">
                <a16:creationId xmlns:a16="http://schemas.microsoft.com/office/drawing/2014/main" id="{39D1F8D5-3727-1A5E-DCAD-6C1B58D5FB67}"/>
              </a:ext>
            </a:extLst>
          </p:cNvPr>
          <p:cNvSpPr/>
          <p:nvPr/>
        </p:nvSpPr>
        <p:spPr>
          <a:xfrm>
            <a:off x="1491449" y="3612629"/>
            <a:ext cx="1571348" cy="306898"/>
          </a:xfrm>
          <a:prstGeom prst="rect">
            <a:avLst/>
          </a:prstGeom>
          <a:solidFill>
            <a:srgbClr val="18E80E">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tângulo 16">
            <a:extLst>
              <a:ext uri="{FF2B5EF4-FFF2-40B4-BE49-F238E27FC236}">
                <a16:creationId xmlns:a16="http://schemas.microsoft.com/office/drawing/2014/main" id="{1421DCA8-01CC-125A-C3D4-BEBE553A8A97}"/>
              </a:ext>
            </a:extLst>
          </p:cNvPr>
          <p:cNvSpPr/>
          <p:nvPr/>
        </p:nvSpPr>
        <p:spPr>
          <a:xfrm>
            <a:off x="1491445" y="4034977"/>
            <a:ext cx="3968321"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8" name="Retângulo 17">
            <a:extLst>
              <a:ext uri="{FF2B5EF4-FFF2-40B4-BE49-F238E27FC236}">
                <a16:creationId xmlns:a16="http://schemas.microsoft.com/office/drawing/2014/main" id="{06E4FB8D-78D3-21A5-2FC0-3A68370A76C1}"/>
              </a:ext>
            </a:extLst>
          </p:cNvPr>
          <p:cNvSpPr/>
          <p:nvPr/>
        </p:nvSpPr>
        <p:spPr>
          <a:xfrm>
            <a:off x="1491446" y="4462955"/>
            <a:ext cx="1056445"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7" name="CaixaDeTexto 26">
            <a:extLst>
              <a:ext uri="{FF2B5EF4-FFF2-40B4-BE49-F238E27FC236}">
                <a16:creationId xmlns:a16="http://schemas.microsoft.com/office/drawing/2014/main" id="{000AA0FA-24E9-652A-C3F9-0F1D9A1003C4}"/>
              </a:ext>
            </a:extLst>
          </p:cNvPr>
          <p:cNvSpPr txBox="1"/>
          <p:nvPr/>
        </p:nvSpPr>
        <p:spPr>
          <a:xfrm>
            <a:off x="1389352" y="4851302"/>
            <a:ext cx="4172505" cy="1477328"/>
          </a:xfrm>
          <a:prstGeom prst="rect">
            <a:avLst/>
          </a:prstGeom>
          <a:noFill/>
        </p:spPr>
        <p:txBody>
          <a:bodyPr wrap="square" rtlCol="0">
            <a:spAutoFit/>
          </a:bodyPr>
          <a:lstStyle/>
          <a:p>
            <a:r>
              <a:rPr lang="en-GB" dirty="0"/>
              <a:t>Analysing the videos we noticed that the agents' performance improved significantly. However, in some cases, agents had problems overcoming holes and blocks.</a:t>
            </a:r>
            <a:endParaRPr lang="pt-PT" dirty="0"/>
          </a:p>
        </p:txBody>
      </p:sp>
      <p:pic>
        <p:nvPicPr>
          <p:cNvPr id="29" name="ppo-HARD-bipedalwalker-step-0-to-step-2000">
            <a:hlinkClick r:id="" action="ppaction://media"/>
            <a:extLst>
              <a:ext uri="{FF2B5EF4-FFF2-40B4-BE49-F238E27FC236}">
                <a16:creationId xmlns:a16="http://schemas.microsoft.com/office/drawing/2014/main" id="{9AC3E332-3701-6852-679F-6887A04C341A}"/>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6179599" y="1803302"/>
            <a:ext cx="2713991" cy="1809327"/>
          </a:xfrm>
          <a:prstGeom prst="rect">
            <a:avLst/>
          </a:prstGeom>
        </p:spPr>
      </p:pic>
      <p:sp>
        <p:nvSpPr>
          <p:cNvPr id="30" name="CaixaDeTexto 29">
            <a:extLst>
              <a:ext uri="{FF2B5EF4-FFF2-40B4-BE49-F238E27FC236}">
                <a16:creationId xmlns:a16="http://schemas.microsoft.com/office/drawing/2014/main" id="{B125C975-71B3-9ACE-86E5-2EB088450450}"/>
              </a:ext>
            </a:extLst>
          </p:cNvPr>
          <p:cNvSpPr txBox="1"/>
          <p:nvPr/>
        </p:nvSpPr>
        <p:spPr>
          <a:xfrm>
            <a:off x="7261016" y="3557354"/>
            <a:ext cx="574196" cy="369332"/>
          </a:xfrm>
          <a:prstGeom prst="rect">
            <a:avLst/>
          </a:prstGeom>
          <a:noFill/>
        </p:spPr>
        <p:txBody>
          <a:bodyPr wrap="none" rtlCol="0">
            <a:spAutoFit/>
          </a:bodyPr>
          <a:lstStyle/>
          <a:p>
            <a:r>
              <a:rPr lang="pt-PT" dirty="0"/>
              <a:t>PPO</a:t>
            </a:r>
          </a:p>
        </p:txBody>
      </p:sp>
      <p:pic>
        <p:nvPicPr>
          <p:cNvPr id="32" name="trpo-HARD-bipedalwalker-step-0-to-step-1000">
            <a:hlinkClick r:id="" action="ppaction://media"/>
            <a:extLst>
              <a:ext uri="{FF2B5EF4-FFF2-40B4-BE49-F238E27FC236}">
                <a16:creationId xmlns:a16="http://schemas.microsoft.com/office/drawing/2014/main" id="{5A6AB8DD-70B3-5560-D0D2-2684E4A38102}"/>
              </a:ext>
            </a:extLst>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9157068" y="1814100"/>
            <a:ext cx="2713991" cy="1809327"/>
          </a:xfrm>
          <a:prstGeom prst="rect">
            <a:avLst/>
          </a:prstGeom>
        </p:spPr>
      </p:pic>
      <p:sp>
        <p:nvSpPr>
          <p:cNvPr id="33" name="CaixaDeTexto 32">
            <a:extLst>
              <a:ext uri="{FF2B5EF4-FFF2-40B4-BE49-F238E27FC236}">
                <a16:creationId xmlns:a16="http://schemas.microsoft.com/office/drawing/2014/main" id="{FD1300BD-EB9F-B900-F628-EA5960336DDD}"/>
              </a:ext>
            </a:extLst>
          </p:cNvPr>
          <p:cNvSpPr txBox="1"/>
          <p:nvPr/>
        </p:nvSpPr>
        <p:spPr>
          <a:xfrm>
            <a:off x="10226965" y="3612629"/>
            <a:ext cx="692818" cy="369332"/>
          </a:xfrm>
          <a:prstGeom prst="rect">
            <a:avLst/>
          </a:prstGeom>
          <a:noFill/>
        </p:spPr>
        <p:txBody>
          <a:bodyPr wrap="none" rtlCol="0">
            <a:spAutoFit/>
          </a:bodyPr>
          <a:lstStyle/>
          <a:p>
            <a:r>
              <a:rPr lang="pt-PT" dirty="0"/>
              <a:t>TRPO</a:t>
            </a:r>
          </a:p>
        </p:txBody>
      </p:sp>
      <p:pic>
        <p:nvPicPr>
          <p:cNvPr id="35" name="sac-bipedalwalker-step-0-to-step-2000">
            <a:hlinkClick r:id="" action="ppaction://media"/>
            <a:extLst>
              <a:ext uri="{FF2B5EF4-FFF2-40B4-BE49-F238E27FC236}">
                <a16:creationId xmlns:a16="http://schemas.microsoft.com/office/drawing/2014/main" id="{83916574-48D8-ED25-02D6-6F420376557D}"/>
              </a:ext>
            </a:extLst>
          </p:cNvPr>
          <p:cNvPicPr>
            <a:picLocks noChangeAspect="1"/>
          </p:cNvPicPr>
          <p:nvPr>
            <a:videoFile r:link="rId6"/>
            <p:extLst>
              <p:ext uri="{DAA4B4D4-6D71-4841-9C94-3DE7FCFB9230}">
                <p14:media xmlns:p14="http://schemas.microsoft.com/office/powerpoint/2010/main" r:embed="rId5"/>
              </p:ext>
            </p:extLst>
          </p:nvPr>
        </p:nvPicPr>
        <p:blipFill>
          <a:blip r:embed="rId12"/>
          <a:stretch>
            <a:fillRect/>
          </a:stretch>
        </p:blipFill>
        <p:spPr>
          <a:xfrm>
            <a:off x="6173191" y="4065966"/>
            <a:ext cx="2708643" cy="1805762"/>
          </a:xfrm>
          <a:prstGeom prst="rect">
            <a:avLst/>
          </a:prstGeom>
        </p:spPr>
      </p:pic>
      <p:sp>
        <p:nvSpPr>
          <p:cNvPr id="36" name="CaixaDeTexto 35">
            <a:extLst>
              <a:ext uri="{FF2B5EF4-FFF2-40B4-BE49-F238E27FC236}">
                <a16:creationId xmlns:a16="http://schemas.microsoft.com/office/drawing/2014/main" id="{248205F7-D4C1-CEC6-B9F9-927792AFDC55}"/>
              </a:ext>
            </a:extLst>
          </p:cNvPr>
          <p:cNvSpPr txBox="1"/>
          <p:nvPr/>
        </p:nvSpPr>
        <p:spPr>
          <a:xfrm>
            <a:off x="7240414" y="5871728"/>
            <a:ext cx="543610" cy="369332"/>
          </a:xfrm>
          <a:prstGeom prst="rect">
            <a:avLst/>
          </a:prstGeom>
          <a:noFill/>
        </p:spPr>
        <p:txBody>
          <a:bodyPr wrap="none" rtlCol="0">
            <a:spAutoFit/>
          </a:bodyPr>
          <a:lstStyle/>
          <a:p>
            <a:r>
              <a:rPr lang="pt-PT" dirty="0"/>
              <a:t>SAC</a:t>
            </a:r>
          </a:p>
        </p:txBody>
      </p:sp>
      <p:pic>
        <p:nvPicPr>
          <p:cNvPr id="37" name="sac-bipedalwalker-step-0-to-step-1000">
            <a:hlinkClick r:id="" action="ppaction://media"/>
            <a:extLst>
              <a:ext uri="{FF2B5EF4-FFF2-40B4-BE49-F238E27FC236}">
                <a16:creationId xmlns:a16="http://schemas.microsoft.com/office/drawing/2014/main" id="{C18EFCCB-D39F-1281-0A1F-E6E4C006692D}"/>
              </a:ext>
            </a:extLst>
          </p:cNvPr>
          <p:cNvPicPr>
            <a:picLocks noChangeAspect="1"/>
          </p:cNvPicPr>
          <p:nvPr>
            <a:videoFile r:link="rId8"/>
            <p:extLst>
              <p:ext uri="{DAA4B4D4-6D71-4841-9C94-3DE7FCFB9230}">
                <p14:media xmlns:p14="http://schemas.microsoft.com/office/powerpoint/2010/main" r:embed="rId7"/>
              </p:ext>
            </p:extLst>
          </p:nvPr>
        </p:nvPicPr>
        <p:blipFill>
          <a:blip r:embed="rId13"/>
          <a:stretch>
            <a:fillRect/>
          </a:stretch>
        </p:blipFill>
        <p:spPr>
          <a:xfrm>
            <a:off x="9205803" y="4065966"/>
            <a:ext cx="2735141" cy="1823427"/>
          </a:xfrm>
          <a:prstGeom prst="rect">
            <a:avLst/>
          </a:prstGeom>
        </p:spPr>
      </p:pic>
      <p:sp>
        <p:nvSpPr>
          <p:cNvPr id="38" name="CaixaDeTexto 37">
            <a:extLst>
              <a:ext uri="{FF2B5EF4-FFF2-40B4-BE49-F238E27FC236}">
                <a16:creationId xmlns:a16="http://schemas.microsoft.com/office/drawing/2014/main" id="{AABF48DB-8AF6-5E60-7364-5BA60275141F}"/>
              </a:ext>
            </a:extLst>
          </p:cNvPr>
          <p:cNvSpPr txBox="1"/>
          <p:nvPr/>
        </p:nvSpPr>
        <p:spPr>
          <a:xfrm>
            <a:off x="9769697" y="5853940"/>
            <a:ext cx="1627753" cy="369332"/>
          </a:xfrm>
          <a:prstGeom prst="rect">
            <a:avLst/>
          </a:prstGeom>
          <a:noFill/>
        </p:spPr>
        <p:txBody>
          <a:bodyPr wrap="none" rtlCol="0">
            <a:spAutoFit/>
          </a:bodyPr>
          <a:lstStyle/>
          <a:p>
            <a:r>
              <a:rPr lang="pt-PT" dirty="0"/>
              <a:t>CONTROL - SAC</a:t>
            </a:r>
          </a:p>
        </p:txBody>
      </p:sp>
    </p:spTree>
    <p:extLst>
      <p:ext uri="{BB962C8B-B14F-4D97-AF65-F5344CB8AC3E}">
        <p14:creationId xmlns:p14="http://schemas.microsoft.com/office/powerpoint/2010/main" val="194143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40" fill="hold"/>
                                        <p:tgtEl>
                                          <p:spTgt spid="2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0020" fill="hold"/>
                                        <p:tgtEl>
                                          <p:spTgt spid="32"/>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40020" fill="hold"/>
                                        <p:tgtEl>
                                          <p:spTgt spid="35"/>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0020"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29"/>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29"/>
                                        </p:tgtEl>
                                      </p:cBhvr>
                                    </p:cmd>
                                  </p:childTnLst>
                                </p:cTn>
                              </p:par>
                            </p:childTnLst>
                          </p:cTn>
                        </p:par>
                      </p:childTnLst>
                    </p:cTn>
                  </p:par>
                </p:childTnLst>
              </p:cTn>
              <p:nextCondLst>
                <p:cond evt="onClick" delay="0">
                  <p:tgtEl>
                    <p:spTgt spid="29"/>
                  </p:tgtEl>
                </p:cond>
              </p:nextCondLst>
            </p:seq>
            <p:video>
              <p:cMediaNode vol="80000">
                <p:cTn id="24" fill="hold" display="0">
                  <p:stCondLst>
                    <p:cond delay="indefinite"/>
                  </p:stCondLst>
                </p:cTn>
                <p:tgtEl>
                  <p:spTgt spid="29"/>
                </p:tgtEl>
              </p:cMediaNode>
            </p:video>
            <p:seq concurrent="1" nextAc="seek">
              <p:cTn id="25" restart="whenNotActive" fill="hold" evtFilter="cancelBubble" nodeType="interactiveSeq">
                <p:stCondLst>
                  <p:cond evt="onClick" delay="0">
                    <p:tgtEl>
                      <p:spTgt spid="32"/>
                    </p:tgtEl>
                  </p:cond>
                </p:stCondLst>
                <p:endSync evt="end" delay="0">
                  <p:rtn val="all"/>
                </p:endSync>
                <p:childTnLst>
                  <p:par>
                    <p:cTn id="26" fill="hold">
                      <p:stCondLst>
                        <p:cond delay="0"/>
                      </p:stCondLst>
                      <p:childTnLst>
                        <p:par>
                          <p:cTn id="27" fill="hold">
                            <p:stCondLst>
                              <p:cond delay="0"/>
                            </p:stCondLst>
                            <p:childTnLst>
                              <p:par>
                                <p:cTn id="28" presetID="2" presetClass="mediacall" presetSubtype="0" fill="hold" nodeType="clickEffect">
                                  <p:stCondLst>
                                    <p:cond delay="0"/>
                                  </p:stCondLst>
                                  <p:childTnLst>
                                    <p:cmd type="call" cmd="togglePause">
                                      <p:cBhvr>
                                        <p:cTn id="29" dur="1" fill="hold"/>
                                        <p:tgtEl>
                                          <p:spTgt spid="32"/>
                                        </p:tgtEl>
                                      </p:cBhvr>
                                    </p:cmd>
                                  </p:childTnLst>
                                </p:cTn>
                              </p:par>
                            </p:childTnLst>
                          </p:cTn>
                        </p:par>
                      </p:childTnLst>
                    </p:cTn>
                  </p:par>
                </p:childTnLst>
              </p:cTn>
              <p:nextCondLst>
                <p:cond evt="onClick" delay="0">
                  <p:tgtEl>
                    <p:spTgt spid="32"/>
                  </p:tgtEl>
                </p:cond>
              </p:nextCondLst>
            </p:seq>
            <p:video>
              <p:cMediaNode vol="80000">
                <p:cTn id="30" fill="hold" display="0">
                  <p:stCondLst>
                    <p:cond delay="indefinite"/>
                  </p:stCondLst>
                </p:cTn>
                <p:tgtEl>
                  <p:spTgt spid="32"/>
                </p:tgtEl>
              </p:cMediaNode>
            </p:video>
            <p:seq concurrent="1" nextAc="seek">
              <p:cTn id="31" restart="whenNotActive" fill="hold" evtFilter="cancelBubble" nodeType="interactiveSeq">
                <p:stCondLst>
                  <p:cond evt="onClick" delay="0">
                    <p:tgtEl>
                      <p:spTgt spid="35"/>
                    </p:tgtEl>
                  </p:cond>
                </p:stCondLst>
                <p:endSync evt="end" delay="0">
                  <p:rtn val="all"/>
                </p:endSync>
                <p:childTnLst>
                  <p:par>
                    <p:cTn id="32" fill="hold">
                      <p:stCondLst>
                        <p:cond delay="0"/>
                      </p:stCondLst>
                      <p:childTnLst>
                        <p:par>
                          <p:cTn id="33" fill="hold">
                            <p:stCondLst>
                              <p:cond delay="0"/>
                            </p:stCondLst>
                            <p:childTnLst>
                              <p:par>
                                <p:cTn id="34" presetID="2" presetClass="mediacall" presetSubtype="0" fill="hold" nodeType="clickEffect">
                                  <p:stCondLst>
                                    <p:cond delay="0"/>
                                  </p:stCondLst>
                                  <p:childTnLst>
                                    <p:cmd type="call" cmd="togglePause">
                                      <p:cBhvr>
                                        <p:cTn id="35" dur="1" fill="hold"/>
                                        <p:tgtEl>
                                          <p:spTgt spid="35"/>
                                        </p:tgtEl>
                                      </p:cBhvr>
                                    </p:cmd>
                                  </p:childTnLst>
                                </p:cTn>
                              </p:par>
                            </p:childTnLst>
                          </p:cTn>
                        </p:par>
                      </p:childTnLst>
                    </p:cTn>
                  </p:par>
                </p:childTnLst>
              </p:cTn>
              <p:nextCondLst>
                <p:cond evt="onClick" delay="0">
                  <p:tgtEl>
                    <p:spTgt spid="35"/>
                  </p:tgtEl>
                </p:cond>
              </p:nextCondLst>
            </p:seq>
            <p:video>
              <p:cMediaNode vol="80000">
                <p:cTn id="36" fill="hold" display="0">
                  <p:stCondLst>
                    <p:cond delay="indefinite"/>
                  </p:stCondLst>
                </p:cTn>
                <p:tgtEl>
                  <p:spTgt spid="35"/>
                </p:tgtEl>
              </p:cMediaNode>
            </p:video>
            <p:video>
              <p:cMediaNode vol="80000">
                <p:cTn id="37" fill="hold" display="0">
                  <p:stCondLst>
                    <p:cond delay="indefinite"/>
                  </p:stCondLst>
                </p:cTn>
                <p:tgtEl>
                  <p:spTgt spid="37"/>
                </p:tgtEl>
              </p:cMediaNode>
            </p:video>
            <p:seq concurrent="1" nextAc="seek">
              <p:cTn id="38" restart="whenNotActive" fill="hold" evtFilter="cancelBubble" nodeType="interactiveSeq">
                <p:stCondLst>
                  <p:cond evt="onClick" delay="0">
                    <p:tgtEl>
                      <p:spTgt spid="37"/>
                    </p:tgtEl>
                  </p:cond>
                </p:stCondLst>
                <p:endSync evt="end" delay="0">
                  <p:rtn val="all"/>
                </p:endSync>
                <p:childTnLst>
                  <p:par>
                    <p:cTn id="39" fill="hold">
                      <p:stCondLst>
                        <p:cond delay="0"/>
                      </p:stCondLst>
                      <p:childTnLst>
                        <p:par>
                          <p:cTn id="40" fill="hold">
                            <p:stCondLst>
                              <p:cond delay="0"/>
                            </p:stCondLst>
                            <p:childTnLst>
                              <p:par>
                                <p:cTn id="41" presetID="2" presetClass="mediacall" presetSubtype="0" fill="hold" nodeType="clickEffect">
                                  <p:stCondLst>
                                    <p:cond delay="0"/>
                                  </p:stCondLst>
                                  <p:childTnLst>
                                    <p:cmd type="call" cmd="togglePause">
                                      <p:cBhvr>
                                        <p:cTn id="42" dur="1" fill="hold"/>
                                        <p:tgtEl>
                                          <p:spTgt spid="37"/>
                                        </p:tgtEl>
                                      </p:cBhvr>
                                    </p:cmd>
                                  </p:childTnLst>
                                </p:cTn>
                              </p:par>
                            </p:childTnLst>
                          </p:cTn>
                        </p:par>
                      </p:childTnLst>
                    </p:cTn>
                  </p:par>
                </p:childTnLst>
              </p:cTn>
              <p:nextCondLst>
                <p:cond evt="onClick" delay="0">
                  <p:tgtEl>
                    <p:spTgt spid="3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012672-02C5-A95D-4755-E646D93FB394}"/>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B556F43-A195-D13F-71DC-BA23CFCF8DA0}"/>
              </a:ext>
            </a:extLst>
          </p:cNvPr>
          <p:cNvSpPr txBox="1">
            <a:spLocks/>
          </p:cNvSpPr>
          <p:nvPr/>
        </p:nvSpPr>
        <p:spPr>
          <a:xfrm>
            <a:off x="1004656" y="419839"/>
            <a:ext cx="10349886"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b="0" i="0" dirty="0">
                <a:solidFill>
                  <a:srgbClr val="1D2125"/>
                </a:solidFill>
                <a:effectLst/>
                <a:latin typeface="Inter"/>
              </a:rPr>
              <a:t>THIRD PHASE</a:t>
            </a:r>
          </a:p>
        </p:txBody>
      </p:sp>
      <p:cxnSp>
        <p:nvCxnSpPr>
          <p:cNvPr id="4" name="Conexão reta 3">
            <a:extLst>
              <a:ext uri="{FF2B5EF4-FFF2-40B4-BE49-F238E27FC236}">
                <a16:creationId xmlns:a16="http://schemas.microsoft.com/office/drawing/2014/main" id="{9D20D327-20DA-66FC-3F75-A8A6BFD017CE}"/>
              </a:ext>
            </a:extLst>
          </p:cNvPr>
          <p:cNvCxnSpPr/>
          <p:nvPr/>
        </p:nvCxnSpPr>
        <p:spPr>
          <a:xfrm>
            <a:off x="1250272" y="1145216"/>
            <a:ext cx="9944470"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8" name="Marcador de Posição do Texto 4">
            <a:extLst>
              <a:ext uri="{FF2B5EF4-FFF2-40B4-BE49-F238E27FC236}">
                <a16:creationId xmlns:a16="http://schemas.microsoft.com/office/drawing/2014/main" id="{7157225E-D115-8A34-2DA8-E07D1CC4DCD7}"/>
              </a:ext>
            </a:extLst>
          </p:cNvPr>
          <p:cNvSpPr txBox="1">
            <a:spLocks/>
          </p:cNvSpPr>
          <p:nvPr/>
        </p:nvSpPr>
        <p:spPr>
          <a:xfrm>
            <a:off x="1207364" y="1869190"/>
            <a:ext cx="3414352"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dirty="0"/>
              <a:t>TEST 1:</a:t>
            </a:r>
          </a:p>
        </p:txBody>
      </p:sp>
      <p:sp>
        <p:nvSpPr>
          <p:cNvPr id="9" name="Marcador de Posição de Conteúdo 5">
            <a:extLst>
              <a:ext uri="{FF2B5EF4-FFF2-40B4-BE49-F238E27FC236}">
                <a16:creationId xmlns:a16="http://schemas.microsoft.com/office/drawing/2014/main" id="{13102172-DB62-68BF-08A5-35252D699B08}"/>
              </a:ext>
            </a:extLst>
          </p:cNvPr>
          <p:cNvSpPr txBox="1">
            <a:spLocks/>
          </p:cNvSpPr>
          <p:nvPr/>
        </p:nvSpPr>
        <p:spPr>
          <a:xfrm>
            <a:off x="1207364" y="2298573"/>
            <a:ext cx="4731795" cy="3729657"/>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dirty="0"/>
              <a:t>- </a:t>
            </a:r>
            <a:r>
              <a:rPr lang="en-GB" sz="1800" dirty="0"/>
              <a:t>Overcome steep terrain</a:t>
            </a:r>
          </a:p>
          <a:p>
            <a:r>
              <a:rPr lang="en-GB" sz="1800" dirty="0"/>
              <a:t>- Vertical sudden moves (ex: falling)</a:t>
            </a:r>
          </a:p>
          <a:p>
            <a:r>
              <a:rPr lang="en-GB" sz="1800" dirty="0"/>
              <a:t>- Severe instability (ex: torso inclination)</a:t>
            </a:r>
          </a:p>
          <a:p>
            <a:r>
              <a:rPr lang="en-GB" sz="1800" dirty="0"/>
              <a:t>- Moving forward</a:t>
            </a:r>
          </a:p>
          <a:p>
            <a:r>
              <a:rPr lang="en-GB" sz="1800" dirty="0"/>
              <a:t>- Stands still for a long time or stops moving</a:t>
            </a:r>
          </a:p>
          <a:p>
            <a:r>
              <a:rPr lang="en-GB" sz="1800" dirty="0"/>
              <a:t>- Agent fails</a:t>
            </a:r>
          </a:p>
          <a:p>
            <a:r>
              <a:rPr lang="en-GB" sz="1800" dirty="0"/>
              <a:t>- Lifting its legs from the ground</a:t>
            </a:r>
          </a:p>
          <a:p>
            <a:r>
              <a:rPr lang="en-GB" sz="1800" dirty="0"/>
              <a:t>- Using each leg the same number of times</a:t>
            </a:r>
          </a:p>
          <a:p>
            <a:endParaRPr lang="en-GB" sz="1800" dirty="0"/>
          </a:p>
          <a:p>
            <a:endParaRPr lang="pt-PT" dirty="0"/>
          </a:p>
        </p:txBody>
      </p:sp>
      <p:cxnSp>
        <p:nvCxnSpPr>
          <p:cNvPr id="13" name="Conexão reta 12">
            <a:extLst>
              <a:ext uri="{FF2B5EF4-FFF2-40B4-BE49-F238E27FC236}">
                <a16:creationId xmlns:a16="http://schemas.microsoft.com/office/drawing/2014/main" id="{9A3AB165-CD27-631C-D2BA-FCE80800AC9A}"/>
              </a:ext>
            </a:extLst>
          </p:cNvPr>
          <p:cNvCxnSpPr>
            <a:cxnSpLocks/>
          </p:cNvCxnSpPr>
          <p:nvPr/>
        </p:nvCxnSpPr>
        <p:spPr>
          <a:xfrm>
            <a:off x="5939159" y="1984600"/>
            <a:ext cx="0" cy="3729657"/>
          </a:xfrm>
          <a:prstGeom prst="line">
            <a:avLst/>
          </a:prstGeom>
        </p:spPr>
        <p:style>
          <a:lnRef idx="1">
            <a:schemeClr val="accent1"/>
          </a:lnRef>
          <a:fillRef idx="0">
            <a:schemeClr val="accent1"/>
          </a:fillRef>
          <a:effectRef idx="0">
            <a:schemeClr val="accent1"/>
          </a:effectRef>
          <a:fontRef idx="minor">
            <a:schemeClr val="tx1"/>
          </a:fontRef>
        </p:style>
      </p:cxnSp>
      <p:sp>
        <p:nvSpPr>
          <p:cNvPr id="3" name="Retângulo 2">
            <a:extLst>
              <a:ext uri="{FF2B5EF4-FFF2-40B4-BE49-F238E27FC236}">
                <a16:creationId xmlns:a16="http://schemas.microsoft.com/office/drawing/2014/main" id="{BAABDFBE-6901-0C9A-B58B-92B170277C7F}"/>
              </a:ext>
            </a:extLst>
          </p:cNvPr>
          <p:cNvSpPr/>
          <p:nvPr/>
        </p:nvSpPr>
        <p:spPr>
          <a:xfrm>
            <a:off x="1491448" y="2316330"/>
            <a:ext cx="2272683" cy="306898"/>
          </a:xfrm>
          <a:prstGeom prst="rect">
            <a:avLst/>
          </a:prstGeom>
          <a:solidFill>
            <a:srgbClr val="18E80E">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Retângulo 5">
            <a:extLst>
              <a:ext uri="{FF2B5EF4-FFF2-40B4-BE49-F238E27FC236}">
                <a16:creationId xmlns:a16="http://schemas.microsoft.com/office/drawing/2014/main" id="{52F4F62D-0DD9-66BD-9220-F1E6A30F8EBB}"/>
              </a:ext>
            </a:extLst>
          </p:cNvPr>
          <p:cNvSpPr/>
          <p:nvPr/>
        </p:nvSpPr>
        <p:spPr>
          <a:xfrm>
            <a:off x="1491446" y="2750893"/>
            <a:ext cx="3222596"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2" name="Retângulo 11">
            <a:extLst>
              <a:ext uri="{FF2B5EF4-FFF2-40B4-BE49-F238E27FC236}">
                <a16:creationId xmlns:a16="http://schemas.microsoft.com/office/drawing/2014/main" id="{7D33E3EF-E165-8BDC-1A4C-C75E97C76C1B}"/>
              </a:ext>
            </a:extLst>
          </p:cNvPr>
          <p:cNvSpPr/>
          <p:nvPr/>
        </p:nvSpPr>
        <p:spPr>
          <a:xfrm>
            <a:off x="1491446" y="3184651"/>
            <a:ext cx="3634519"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CaixaDeTexto 15">
            <a:extLst>
              <a:ext uri="{FF2B5EF4-FFF2-40B4-BE49-F238E27FC236}">
                <a16:creationId xmlns:a16="http://schemas.microsoft.com/office/drawing/2014/main" id="{E6FEDCC2-43FF-4E3E-FB77-632EF20CC9B5}"/>
              </a:ext>
            </a:extLst>
          </p:cNvPr>
          <p:cNvSpPr txBox="1"/>
          <p:nvPr/>
        </p:nvSpPr>
        <p:spPr>
          <a:xfrm>
            <a:off x="1047564" y="1153669"/>
            <a:ext cx="10349886" cy="646331"/>
          </a:xfrm>
          <a:prstGeom prst="rect">
            <a:avLst/>
          </a:prstGeom>
          <a:noFill/>
        </p:spPr>
        <p:txBody>
          <a:bodyPr wrap="square" rtlCol="0">
            <a:spAutoFit/>
          </a:bodyPr>
          <a:lstStyle/>
          <a:p>
            <a:r>
              <a:rPr lang="en-GB" dirty="0"/>
              <a:t>In an attempt to further improve the second phase, we decided to do a third test by changing the rewards again and truing to correct the minor errors detected in the previous phase.</a:t>
            </a:r>
            <a:endParaRPr lang="en-US" dirty="0"/>
          </a:p>
        </p:txBody>
      </p:sp>
      <p:sp>
        <p:nvSpPr>
          <p:cNvPr id="15" name="Retângulo 14">
            <a:extLst>
              <a:ext uri="{FF2B5EF4-FFF2-40B4-BE49-F238E27FC236}">
                <a16:creationId xmlns:a16="http://schemas.microsoft.com/office/drawing/2014/main" id="{3F0CDE17-A1E8-E03B-7D22-F67E90A2B4C0}"/>
              </a:ext>
            </a:extLst>
          </p:cNvPr>
          <p:cNvSpPr/>
          <p:nvPr/>
        </p:nvSpPr>
        <p:spPr>
          <a:xfrm>
            <a:off x="1491449" y="3612629"/>
            <a:ext cx="1571348" cy="306898"/>
          </a:xfrm>
          <a:prstGeom prst="rect">
            <a:avLst/>
          </a:prstGeom>
          <a:solidFill>
            <a:srgbClr val="18E80E">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tângulo 16">
            <a:extLst>
              <a:ext uri="{FF2B5EF4-FFF2-40B4-BE49-F238E27FC236}">
                <a16:creationId xmlns:a16="http://schemas.microsoft.com/office/drawing/2014/main" id="{B946B0E5-1F24-31D2-82AC-65E77C31C338}"/>
              </a:ext>
            </a:extLst>
          </p:cNvPr>
          <p:cNvSpPr/>
          <p:nvPr/>
        </p:nvSpPr>
        <p:spPr>
          <a:xfrm>
            <a:off x="1491445" y="4034977"/>
            <a:ext cx="3968321"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8" name="Retângulo 17">
            <a:extLst>
              <a:ext uri="{FF2B5EF4-FFF2-40B4-BE49-F238E27FC236}">
                <a16:creationId xmlns:a16="http://schemas.microsoft.com/office/drawing/2014/main" id="{95A5527F-F4EB-C9F5-5F90-3A22FAE36FD1}"/>
              </a:ext>
            </a:extLst>
          </p:cNvPr>
          <p:cNvSpPr/>
          <p:nvPr/>
        </p:nvSpPr>
        <p:spPr>
          <a:xfrm>
            <a:off x="1491446" y="4462955"/>
            <a:ext cx="1056445" cy="306898"/>
          </a:xfrm>
          <a:prstGeom prst="rect">
            <a:avLst/>
          </a:prstGeom>
          <a:solidFill>
            <a:srgbClr val="FF0000">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5" name="Retângulo 4">
            <a:extLst>
              <a:ext uri="{FF2B5EF4-FFF2-40B4-BE49-F238E27FC236}">
                <a16:creationId xmlns:a16="http://schemas.microsoft.com/office/drawing/2014/main" id="{584F1E02-72BA-F8ED-ED04-6F19225E9F9F}"/>
              </a:ext>
            </a:extLst>
          </p:cNvPr>
          <p:cNvSpPr/>
          <p:nvPr/>
        </p:nvSpPr>
        <p:spPr>
          <a:xfrm>
            <a:off x="1502099" y="4903298"/>
            <a:ext cx="2910103" cy="306898"/>
          </a:xfrm>
          <a:prstGeom prst="rect">
            <a:avLst/>
          </a:prstGeom>
          <a:solidFill>
            <a:srgbClr val="18E80E">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 name="Retângulo 6">
            <a:extLst>
              <a:ext uri="{FF2B5EF4-FFF2-40B4-BE49-F238E27FC236}">
                <a16:creationId xmlns:a16="http://schemas.microsoft.com/office/drawing/2014/main" id="{E5707D7B-DD6F-978D-D60B-58741A1666DE}"/>
              </a:ext>
            </a:extLst>
          </p:cNvPr>
          <p:cNvSpPr/>
          <p:nvPr/>
        </p:nvSpPr>
        <p:spPr>
          <a:xfrm>
            <a:off x="1502099" y="5308958"/>
            <a:ext cx="3886647" cy="306898"/>
          </a:xfrm>
          <a:prstGeom prst="rect">
            <a:avLst/>
          </a:prstGeom>
          <a:solidFill>
            <a:srgbClr val="18E80E">
              <a:alpha val="2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1" name="ppo-bipedalwalker-step-0-to-step-1000">
            <a:hlinkClick r:id="" action="ppaction://media"/>
            <a:extLst>
              <a:ext uri="{FF2B5EF4-FFF2-40B4-BE49-F238E27FC236}">
                <a16:creationId xmlns:a16="http://schemas.microsoft.com/office/drawing/2014/main" id="{FB92B4CE-81CF-57CE-0362-BB2332EE2C9D}"/>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6179598" y="1808452"/>
            <a:ext cx="2706266" cy="1804177"/>
          </a:xfrm>
          <a:prstGeom prst="rect">
            <a:avLst/>
          </a:prstGeom>
        </p:spPr>
      </p:pic>
      <p:sp>
        <p:nvSpPr>
          <p:cNvPr id="14" name="CaixaDeTexto 13">
            <a:extLst>
              <a:ext uri="{FF2B5EF4-FFF2-40B4-BE49-F238E27FC236}">
                <a16:creationId xmlns:a16="http://schemas.microsoft.com/office/drawing/2014/main" id="{AFD68632-4B4D-35D0-5F07-ED06EF7B587F}"/>
              </a:ext>
            </a:extLst>
          </p:cNvPr>
          <p:cNvSpPr txBox="1"/>
          <p:nvPr/>
        </p:nvSpPr>
        <p:spPr>
          <a:xfrm>
            <a:off x="7261016" y="3557354"/>
            <a:ext cx="574196" cy="369332"/>
          </a:xfrm>
          <a:prstGeom prst="rect">
            <a:avLst/>
          </a:prstGeom>
          <a:noFill/>
        </p:spPr>
        <p:txBody>
          <a:bodyPr wrap="none" rtlCol="0">
            <a:spAutoFit/>
          </a:bodyPr>
          <a:lstStyle/>
          <a:p>
            <a:r>
              <a:rPr lang="pt-PT" dirty="0"/>
              <a:t>PPO</a:t>
            </a:r>
          </a:p>
        </p:txBody>
      </p:sp>
      <p:sp>
        <p:nvSpPr>
          <p:cNvPr id="19" name="CaixaDeTexto 18">
            <a:extLst>
              <a:ext uri="{FF2B5EF4-FFF2-40B4-BE49-F238E27FC236}">
                <a16:creationId xmlns:a16="http://schemas.microsoft.com/office/drawing/2014/main" id="{5DFB4959-808D-5EB4-883D-54084E356CAF}"/>
              </a:ext>
            </a:extLst>
          </p:cNvPr>
          <p:cNvSpPr txBox="1"/>
          <p:nvPr/>
        </p:nvSpPr>
        <p:spPr>
          <a:xfrm>
            <a:off x="10226965" y="3612629"/>
            <a:ext cx="692818" cy="369332"/>
          </a:xfrm>
          <a:prstGeom prst="rect">
            <a:avLst/>
          </a:prstGeom>
          <a:noFill/>
        </p:spPr>
        <p:txBody>
          <a:bodyPr wrap="none" rtlCol="0">
            <a:spAutoFit/>
          </a:bodyPr>
          <a:lstStyle/>
          <a:p>
            <a:r>
              <a:rPr lang="pt-PT" dirty="0"/>
              <a:t>TRPO</a:t>
            </a:r>
          </a:p>
        </p:txBody>
      </p:sp>
      <p:sp>
        <p:nvSpPr>
          <p:cNvPr id="20" name="CaixaDeTexto 19">
            <a:extLst>
              <a:ext uri="{FF2B5EF4-FFF2-40B4-BE49-F238E27FC236}">
                <a16:creationId xmlns:a16="http://schemas.microsoft.com/office/drawing/2014/main" id="{70383A29-4B47-C835-1C12-D44DE6E0A4CA}"/>
              </a:ext>
            </a:extLst>
          </p:cNvPr>
          <p:cNvSpPr txBox="1"/>
          <p:nvPr/>
        </p:nvSpPr>
        <p:spPr>
          <a:xfrm>
            <a:off x="7240414" y="5871728"/>
            <a:ext cx="543610" cy="369332"/>
          </a:xfrm>
          <a:prstGeom prst="rect">
            <a:avLst/>
          </a:prstGeom>
          <a:noFill/>
        </p:spPr>
        <p:txBody>
          <a:bodyPr wrap="none" rtlCol="0">
            <a:spAutoFit/>
          </a:bodyPr>
          <a:lstStyle/>
          <a:p>
            <a:r>
              <a:rPr lang="pt-PT" dirty="0"/>
              <a:t>SAC</a:t>
            </a:r>
          </a:p>
        </p:txBody>
      </p:sp>
      <p:sp>
        <p:nvSpPr>
          <p:cNvPr id="21" name="CaixaDeTexto 20">
            <a:extLst>
              <a:ext uri="{FF2B5EF4-FFF2-40B4-BE49-F238E27FC236}">
                <a16:creationId xmlns:a16="http://schemas.microsoft.com/office/drawing/2014/main" id="{64ADC332-8A70-3618-02A3-C69D1F554268}"/>
              </a:ext>
            </a:extLst>
          </p:cNvPr>
          <p:cNvSpPr txBox="1"/>
          <p:nvPr/>
        </p:nvSpPr>
        <p:spPr>
          <a:xfrm>
            <a:off x="9769697" y="5853940"/>
            <a:ext cx="1776961" cy="369332"/>
          </a:xfrm>
          <a:prstGeom prst="rect">
            <a:avLst/>
          </a:prstGeom>
          <a:noFill/>
        </p:spPr>
        <p:txBody>
          <a:bodyPr wrap="none" rtlCol="0">
            <a:spAutoFit/>
          </a:bodyPr>
          <a:lstStyle/>
          <a:p>
            <a:r>
              <a:rPr lang="pt-PT" dirty="0"/>
              <a:t>CONTROL - TRPO</a:t>
            </a:r>
          </a:p>
        </p:txBody>
      </p:sp>
      <p:pic>
        <p:nvPicPr>
          <p:cNvPr id="23" name="trpo-bipedalwalker-2-step-0-to-step-2000">
            <a:hlinkClick r:id="" action="ppaction://media"/>
            <a:extLst>
              <a:ext uri="{FF2B5EF4-FFF2-40B4-BE49-F238E27FC236}">
                <a16:creationId xmlns:a16="http://schemas.microsoft.com/office/drawing/2014/main" id="{ADF289AF-2958-45EA-DEBC-BAA922E5BC1A}"/>
              </a:ext>
            </a:extLst>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9173602" y="1800000"/>
            <a:ext cx="2706266" cy="1804177"/>
          </a:xfrm>
          <a:prstGeom prst="rect">
            <a:avLst/>
          </a:prstGeom>
        </p:spPr>
      </p:pic>
      <p:pic>
        <p:nvPicPr>
          <p:cNvPr id="28" name="sac-bipedalwalker-teste14M-step-0-to-step-1000">
            <a:hlinkClick r:id="" action="ppaction://media"/>
            <a:extLst>
              <a:ext uri="{FF2B5EF4-FFF2-40B4-BE49-F238E27FC236}">
                <a16:creationId xmlns:a16="http://schemas.microsoft.com/office/drawing/2014/main" id="{3E4CE496-102D-77D0-9D38-F4CE36B372DC}"/>
              </a:ext>
            </a:extLst>
          </p:cNvPr>
          <p:cNvPicPr>
            <a:picLocks noChangeAspect="1"/>
          </p:cNvPicPr>
          <p:nvPr>
            <a:videoFile r:link="rId6"/>
            <p:extLst>
              <p:ext uri="{DAA4B4D4-6D71-4841-9C94-3DE7FCFB9230}">
                <p14:media xmlns:p14="http://schemas.microsoft.com/office/powerpoint/2010/main" r:embed="rId5"/>
              </p:ext>
            </p:extLst>
          </p:nvPr>
        </p:nvPicPr>
        <p:blipFill>
          <a:blip r:embed="rId12"/>
          <a:stretch>
            <a:fillRect/>
          </a:stretch>
        </p:blipFill>
        <p:spPr>
          <a:xfrm>
            <a:off x="6201940" y="4079461"/>
            <a:ext cx="2688401" cy="1792267"/>
          </a:xfrm>
          <a:prstGeom prst="rect">
            <a:avLst/>
          </a:prstGeom>
        </p:spPr>
      </p:pic>
      <p:pic>
        <p:nvPicPr>
          <p:cNvPr id="29" name="trpo-bipedalwalker-step-0-to-step-1000">
            <a:hlinkClick r:id="" action="ppaction://media"/>
            <a:extLst>
              <a:ext uri="{FF2B5EF4-FFF2-40B4-BE49-F238E27FC236}">
                <a16:creationId xmlns:a16="http://schemas.microsoft.com/office/drawing/2014/main" id="{DE071C4F-6E3C-53B2-0CA6-CE6474AFF8E0}"/>
              </a:ext>
            </a:extLst>
          </p:cNvPr>
          <p:cNvPicPr>
            <a:picLocks noChangeAspect="1"/>
          </p:cNvPicPr>
          <p:nvPr>
            <a:videoFile r:link="rId8"/>
            <p:extLst>
              <p:ext uri="{DAA4B4D4-6D71-4841-9C94-3DE7FCFB9230}">
                <p14:media xmlns:p14="http://schemas.microsoft.com/office/powerpoint/2010/main" r:embed="rId7"/>
              </p:ext>
            </p:extLst>
          </p:nvPr>
        </p:nvPicPr>
        <p:blipFill>
          <a:blip r:embed="rId13"/>
          <a:stretch>
            <a:fillRect/>
          </a:stretch>
        </p:blipFill>
        <p:spPr>
          <a:xfrm>
            <a:off x="9173602" y="4079461"/>
            <a:ext cx="2685116" cy="1790077"/>
          </a:xfrm>
          <a:prstGeom prst="rect">
            <a:avLst/>
          </a:prstGeom>
        </p:spPr>
      </p:pic>
    </p:spTree>
    <p:extLst>
      <p:ext uri="{BB962C8B-B14F-4D97-AF65-F5344CB8AC3E}">
        <p14:creationId xmlns:p14="http://schemas.microsoft.com/office/powerpoint/2010/main" val="2873602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20"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0020" fill="hold"/>
                                        <p:tgtEl>
                                          <p:spTgt spid="2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0020" fill="hold"/>
                                        <p:tgtEl>
                                          <p:spTgt spid="2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0020"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11"/>
                                        </p:tgtEl>
                                      </p:cBhvr>
                                    </p:cmd>
                                  </p:childTnLst>
                                </p:cTn>
                              </p:par>
                            </p:childTnLst>
                          </p:cTn>
                        </p:par>
                      </p:childTnLst>
                    </p:cTn>
                  </p:par>
                </p:childTnLst>
              </p:cTn>
              <p:nextCondLst>
                <p:cond evt="onClick" delay="0">
                  <p:tgtEl>
                    <p:spTgt spid="11"/>
                  </p:tgtEl>
                </p:cond>
              </p:nextCondLst>
            </p:seq>
            <p:video>
              <p:cMediaNode vol="80000">
                <p:cTn id="24" fill="hold" display="0">
                  <p:stCondLst>
                    <p:cond delay="indefinite"/>
                  </p:stCondLst>
                </p:cTn>
                <p:tgtEl>
                  <p:spTgt spid="11"/>
                </p:tgtEl>
              </p:cMediaNode>
            </p:video>
            <p:video>
              <p:cMediaNode vol="80000">
                <p:cTn id="25" fill="hold" display="0">
                  <p:stCondLst>
                    <p:cond delay="indefinite"/>
                  </p:stCondLst>
                </p:cTn>
                <p:tgtEl>
                  <p:spTgt spid="23"/>
                </p:tgtEl>
              </p:cMediaNode>
            </p:video>
            <p:seq concurrent="1" nextAc="seek">
              <p:cTn id="26" restart="whenNotActive" fill="hold" evtFilter="cancelBubble" nodeType="interactiveSeq">
                <p:stCondLst>
                  <p:cond evt="onClick" delay="0">
                    <p:tgtEl>
                      <p:spTgt spid="23"/>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23"/>
                                        </p:tgtEl>
                                      </p:cBhvr>
                                    </p:cmd>
                                  </p:childTnLst>
                                </p:cTn>
                              </p:par>
                            </p:childTnLst>
                          </p:cTn>
                        </p:par>
                      </p:childTnLst>
                    </p:cTn>
                  </p:par>
                </p:childTnLst>
              </p:cTn>
              <p:nextCondLst>
                <p:cond evt="onClick" delay="0">
                  <p:tgtEl>
                    <p:spTgt spid="23"/>
                  </p:tgtEl>
                </p:cond>
              </p:nextCondLst>
            </p:seq>
            <p:seq concurrent="1" nextAc="seek">
              <p:cTn id="31" restart="whenNotActive" fill="hold" evtFilter="cancelBubble" nodeType="interactiveSeq">
                <p:stCondLst>
                  <p:cond evt="onClick" delay="0">
                    <p:tgtEl>
                      <p:spTgt spid="28"/>
                    </p:tgtEl>
                  </p:cond>
                </p:stCondLst>
                <p:endSync evt="end" delay="0">
                  <p:rtn val="all"/>
                </p:endSync>
                <p:childTnLst>
                  <p:par>
                    <p:cTn id="32" fill="hold">
                      <p:stCondLst>
                        <p:cond delay="0"/>
                      </p:stCondLst>
                      <p:childTnLst>
                        <p:par>
                          <p:cTn id="33" fill="hold">
                            <p:stCondLst>
                              <p:cond delay="0"/>
                            </p:stCondLst>
                            <p:childTnLst>
                              <p:par>
                                <p:cTn id="34" presetID="2" presetClass="mediacall" presetSubtype="0" fill="hold" nodeType="clickEffect">
                                  <p:stCondLst>
                                    <p:cond delay="0"/>
                                  </p:stCondLst>
                                  <p:childTnLst>
                                    <p:cmd type="call" cmd="togglePause">
                                      <p:cBhvr>
                                        <p:cTn id="35" dur="1" fill="hold"/>
                                        <p:tgtEl>
                                          <p:spTgt spid="28"/>
                                        </p:tgtEl>
                                      </p:cBhvr>
                                    </p:cmd>
                                  </p:childTnLst>
                                </p:cTn>
                              </p:par>
                            </p:childTnLst>
                          </p:cTn>
                        </p:par>
                      </p:childTnLst>
                    </p:cTn>
                  </p:par>
                </p:childTnLst>
              </p:cTn>
              <p:nextCondLst>
                <p:cond evt="onClick" delay="0">
                  <p:tgtEl>
                    <p:spTgt spid="28"/>
                  </p:tgtEl>
                </p:cond>
              </p:nextCondLst>
            </p:seq>
            <p:video>
              <p:cMediaNode vol="80000">
                <p:cTn id="36" fill="hold" display="0">
                  <p:stCondLst>
                    <p:cond delay="indefinite"/>
                  </p:stCondLst>
                </p:cTn>
                <p:tgtEl>
                  <p:spTgt spid="28"/>
                </p:tgtEl>
              </p:cMediaNode>
            </p:video>
            <p:video>
              <p:cMediaNode vol="80000">
                <p:cTn id="37" fill="hold" display="0">
                  <p:stCondLst>
                    <p:cond delay="indefinite"/>
                  </p:stCondLst>
                </p:cTn>
                <p:tgtEl>
                  <p:spTgt spid="29"/>
                </p:tgtEl>
              </p:cMediaNode>
            </p:video>
            <p:seq concurrent="1" nextAc="seek">
              <p:cTn id="38" restart="whenNotActive" fill="hold" evtFilter="cancelBubble" nodeType="interactiveSeq">
                <p:stCondLst>
                  <p:cond evt="onClick" delay="0">
                    <p:tgtEl>
                      <p:spTgt spid="29"/>
                    </p:tgtEl>
                  </p:cond>
                </p:stCondLst>
                <p:endSync evt="end" delay="0">
                  <p:rtn val="all"/>
                </p:endSync>
                <p:childTnLst>
                  <p:par>
                    <p:cTn id="39" fill="hold">
                      <p:stCondLst>
                        <p:cond delay="0"/>
                      </p:stCondLst>
                      <p:childTnLst>
                        <p:par>
                          <p:cTn id="40" fill="hold">
                            <p:stCondLst>
                              <p:cond delay="0"/>
                            </p:stCondLst>
                            <p:childTnLst>
                              <p:par>
                                <p:cTn id="41" presetID="2" presetClass="mediacall" presetSubtype="0" fill="hold" nodeType="clickEffect">
                                  <p:stCondLst>
                                    <p:cond delay="0"/>
                                  </p:stCondLst>
                                  <p:childTnLst>
                                    <p:cmd type="call" cmd="togglePause">
                                      <p:cBhvr>
                                        <p:cTn id="42" dur="1" fill="hold"/>
                                        <p:tgtEl>
                                          <p:spTgt spid="29"/>
                                        </p:tgtEl>
                                      </p:cBhvr>
                                    </p:cmd>
                                  </p:childTnLst>
                                </p:cTn>
                              </p:par>
                            </p:childTnLst>
                          </p:cTn>
                        </p:par>
                      </p:childTnLst>
                    </p:cTn>
                  </p:par>
                </p:childTnLst>
              </p:cTn>
              <p:nextCondLst>
                <p:cond evt="onClick" delay="0">
                  <p:tgtEl>
                    <p:spTgt spid="29"/>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6782C9-8BD5-3560-BB2A-E1BD7262C1C1}"/>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2E23214-40F4-E065-6F91-354E8D2FF4C5}"/>
              </a:ext>
            </a:extLst>
          </p:cNvPr>
          <p:cNvSpPr txBox="1">
            <a:spLocks/>
          </p:cNvSpPr>
          <p:nvPr/>
        </p:nvSpPr>
        <p:spPr>
          <a:xfrm>
            <a:off x="1004656" y="419839"/>
            <a:ext cx="10349886"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b="0" i="0" dirty="0">
                <a:solidFill>
                  <a:srgbClr val="1D2125"/>
                </a:solidFill>
                <a:effectLst/>
                <a:latin typeface="Inter"/>
              </a:rPr>
              <a:t>OTHER TESTS</a:t>
            </a:r>
          </a:p>
        </p:txBody>
      </p:sp>
      <p:cxnSp>
        <p:nvCxnSpPr>
          <p:cNvPr id="4" name="Conexão reta 3">
            <a:extLst>
              <a:ext uri="{FF2B5EF4-FFF2-40B4-BE49-F238E27FC236}">
                <a16:creationId xmlns:a16="http://schemas.microsoft.com/office/drawing/2014/main" id="{9ED68178-4547-2D68-5C19-1AC4695990D0}"/>
              </a:ext>
            </a:extLst>
          </p:cNvPr>
          <p:cNvCxnSpPr/>
          <p:nvPr/>
        </p:nvCxnSpPr>
        <p:spPr>
          <a:xfrm>
            <a:off x="1250272" y="1145216"/>
            <a:ext cx="9944470"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8" name="Marcador de Posição do Texto 4">
            <a:extLst>
              <a:ext uri="{FF2B5EF4-FFF2-40B4-BE49-F238E27FC236}">
                <a16:creationId xmlns:a16="http://schemas.microsoft.com/office/drawing/2014/main" id="{C3EF8625-87CD-09ED-E72D-7EF36E10259B}"/>
              </a:ext>
            </a:extLst>
          </p:cNvPr>
          <p:cNvSpPr txBox="1">
            <a:spLocks/>
          </p:cNvSpPr>
          <p:nvPr/>
        </p:nvSpPr>
        <p:spPr>
          <a:xfrm>
            <a:off x="1207364" y="1203360"/>
            <a:ext cx="3414352"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dirty="0"/>
              <a:t>FEET VS NO FEET:</a:t>
            </a:r>
          </a:p>
        </p:txBody>
      </p:sp>
      <p:cxnSp>
        <p:nvCxnSpPr>
          <p:cNvPr id="13" name="Conexão reta 12">
            <a:extLst>
              <a:ext uri="{FF2B5EF4-FFF2-40B4-BE49-F238E27FC236}">
                <a16:creationId xmlns:a16="http://schemas.microsoft.com/office/drawing/2014/main" id="{845D40B7-7339-D149-56A2-640E6117743E}"/>
              </a:ext>
            </a:extLst>
          </p:cNvPr>
          <p:cNvCxnSpPr>
            <a:cxnSpLocks/>
          </p:cNvCxnSpPr>
          <p:nvPr/>
        </p:nvCxnSpPr>
        <p:spPr>
          <a:xfrm>
            <a:off x="5939159" y="1305017"/>
            <a:ext cx="0" cy="4409240"/>
          </a:xfrm>
          <a:prstGeom prst="line">
            <a:avLst/>
          </a:prstGeom>
        </p:spPr>
        <p:style>
          <a:lnRef idx="1">
            <a:schemeClr val="accent1"/>
          </a:lnRef>
          <a:fillRef idx="0">
            <a:schemeClr val="accent1"/>
          </a:fillRef>
          <a:effectRef idx="0">
            <a:schemeClr val="accent1"/>
          </a:effectRef>
          <a:fontRef idx="minor">
            <a:schemeClr val="tx1"/>
          </a:fontRef>
        </p:style>
      </p:cxnSp>
      <p:pic>
        <p:nvPicPr>
          <p:cNvPr id="8194" name="Picture 2">
            <a:extLst>
              <a:ext uri="{FF2B5EF4-FFF2-40B4-BE49-F238E27FC236}">
                <a16:creationId xmlns:a16="http://schemas.microsoft.com/office/drawing/2014/main" id="{571524CB-9216-0432-2789-BEBCC148C0F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1012"/>
          <a:stretch/>
        </p:blipFill>
        <p:spPr bwMode="auto">
          <a:xfrm>
            <a:off x="6219923" y="1646679"/>
            <a:ext cx="4974819" cy="1327341"/>
          </a:xfrm>
          <a:prstGeom prst="rect">
            <a:avLst/>
          </a:prstGeom>
          <a:noFill/>
          <a:extLst>
            <a:ext uri="{909E8E84-426E-40DD-AFC4-6F175D3DCCD1}">
              <a14:hiddenFill xmlns:a14="http://schemas.microsoft.com/office/drawing/2010/main">
                <a:solidFill>
                  <a:srgbClr val="FFFFFF"/>
                </a:solidFill>
              </a14:hiddenFill>
            </a:ext>
          </a:extLst>
        </p:spPr>
      </p:pic>
      <p:sp>
        <p:nvSpPr>
          <p:cNvPr id="26" name="Marcador de Posição do Texto 4">
            <a:extLst>
              <a:ext uri="{FF2B5EF4-FFF2-40B4-BE49-F238E27FC236}">
                <a16:creationId xmlns:a16="http://schemas.microsoft.com/office/drawing/2014/main" id="{165C84EE-89C7-9A30-0599-41554AA2EA3C}"/>
              </a:ext>
            </a:extLst>
          </p:cNvPr>
          <p:cNvSpPr txBox="1">
            <a:spLocks/>
          </p:cNvSpPr>
          <p:nvPr/>
        </p:nvSpPr>
        <p:spPr>
          <a:xfrm>
            <a:off x="6096000" y="1214263"/>
            <a:ext cx="3414352" cy="736282"/>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pt-PT" i="1" u="sng" dirty="0" err="1"/>
              <a:t>Hyperparameter</a:t>
            </a:r>
            <a:r>
              <a:rPr lang="pt-PT" i="1" u="sng" dirty="0"/>
              <a:t> </a:t>
            </a:r>
            <a:r>
              <a:rPr lang="pt-PT" i="1" u="sng" dirty="0" err="1"/>
              <a:t>Tunning</a:t>
            </a:r>
            <a:r>
              <a:rPr lang="pt-PT" i="1" u="sng" dirty="0"/>
              <a:t>:</a:t>
            </a:r>
          </a:p>
        </p:txBody>
      </p:sp>
      <p:sp>
        <p:nvSpPr>
          <p:cNvPr id="30" name="CaixaDeTexto 29">
            <a:extLst>
              <a:ext uri="{FF2B5EF4-FFF2-40B4-BE49-F238E27FC236}">
                <a16:creationId xmlns:a16="http://schemas.microsoft.com/office/drawing/2014/main" id="{32FB2D9A-D3E9-EA3A-C936-43C7D2954058}"/>
              </a:ext>
            </a:extLst>
          </p:cNvPr>
          <p:cNvSpPr txBox="1"/>
          <p:nvPr/>
        </p:nvSpPr>
        <p:spPr>
          <a:xfrm>
            <a:off x="6179599" y="3047972"/>
            <a:ext cx="5394036" cy="1200329"/>
          </a:xfrm>
          <a:prstGeom prst="rect">
            <a:avLst/>
          </a:prstGeom>
          <a:noFill/>
        </p:spPr>
        <p:txBody>
          <a:bodyPr wrap="square" rtlCol="0">
            <a:spAutoFit/>
          </a:bodyPr>
          <a:lstStyle/>
          <a:p>
            <a:r>
              <a:rPr lang="en-GB" dirty="0"/>
              <a:t>We chose the best hyperparameters based on Value, and then used the winner to train TRPO, which was the worst in phase 2. (learning rate = 0,0005, batch size = 64, gamma = 0,99) </a:t>
            </a:r>
            <a:endParaRPr lang="pt-PT" dirty="0"/>
          </a:p>
        </p:txBody>
      </p:sp>
      <p:sp>
        <p:nvSpPr>
          <p:cNvPr id="31" name="CaixaDeTexto 30">
            <a:extLst>
              <a:ext uri="{FF2B5EF4-FFF2-40B4-BE49-F238E27FC236}">
                <a16:creationId xmlns:a16="http://schemas.microsoft.com/office/drawing/2014/main" id="{9241EF4D-481E-9FF1-50EE-1ADFECAEAEC2}"/>
              </a:ext>
            </a:extLst>
          </p:cNvPr>
          <p:cNvSpPr txBox="1"/>
          <p:nvPr/>
        </p:nvSpPr>
        <p:spPr>
          <a:xfrm>
            <a:off x="6179599" y="4264487"/>
            <a:ext cx="5394036" cy="1477328"/>
          </a:xfrm>
          <a:prstGeom prst="rect">
            <a:avLst/>
          </a:prstGeom>
          <a:noFill/>
        </p:spPr>
        <p:txBody>
          <a:bodyPr wrap="square" rtlCol="0">
            <a:spAutoFit/>
          </a:bodyPr>
          <a:lstStyle/>
          <a:p>
            <a:r>
              <a:rPr lang="en-GB" dirty="0"/>
              <a:t>After comparing the performances with and without </a:t>
            </a:r>
            <a:r>
              <a:rPr lang="pt-PT" dirty="0" err="1"/>
              <a:t>Hyperparameter</a:t>
            </a:r>
            <a:r>
              <a:rPr lang="en-GB" dirty="0"/>
              <a:t> tunning we realized that without HP we have an average reward of around -27 and with, around 8, so we already see a big improvement, despite only being with 10M timesteps.</a:t>
            </a:r>
            <a:endParaRPr lang="pt-PT" dirty="0"/>
          </a:p>
        </p:txBody>
      </p:sp>
      <p:sp>
        <p:nvSpPr>
          <p:cNvPr id="33" name="CaixaDeTexto 32">
            <a:extLst>
              <a:ext uri="{FF2B5EF4-FFF2-40B4-BE49-F238E27FC236}">
                <a16:creationId xmlns:a16="http://schemas.microsoft.com/office/drawing/2014/main" id="{E783BBEF-BAD4-D30A-FAB4-EE175952CB52}"/>
              </a:ext>
            </a:extLst>
          </p:cNvPr>
          <p:cNvSpPr txBox="1"/>
          <p:nvPr/>
        </p:nvSpPr>
        <p:spPr>
          <a:xfrm>
            <a:off x="1317250" y="1646680"/>
            <a:ext cx="4231283" cy="3416320"/>
          </a:xfrm>
          <a:prstGeom prst="rect">
            <a:avLst/>
          </a:prstGeom>
          <a:noFill/>
        </p:spPr>
        <p:txBody>
          <a:bodyPr wrap="square">
            <a:spAutoFit/>
          </a:bodyPr>
          <a:lstStyle/>
          <a:p>
            <a:r>
              <a:rPr lang="pt-PT" dirty="0" err="1"/>
              <a:t>Initially</a:t>
            </a:r>
            <a:r>
              <a:rPr lang="pt-PT" dirty="0"/>
              <a:t> </a:t>
            </a:r>
            <a:r>
              <a:rPr lang="pt-PT" dirty="0" err="1"/>
              <a:t>we</a:t>
            </a:r>
            <a:r>
              <a:rPr lang="pt-PT" dirty="0"/>
              <a:t> </a:t>
            </a:r>
            <a:r>
              <a:rPr lang="pt-PT" dirty="0" err="1"/>
              <a:t>did</a:t>
            </a:r>
            <a:r>
              <a:rPr lang="pt-PT" dirty="0"/>
              <a:t> some </a:t>
            </a:r>
            <a:r>
              <a:rPr lang="pt-PT" dirty="0" err="1"/>
              <a:t>tests</a:t>
            </a:r>
            <a:r>
              <a:rPr lang="pt-PT" dirty="0"/>
              <a:t> </a:t>
            </a:r>
            <a:r>
              <a:rPr lang="pt-PT" dirty="0" err="1"/>
              <a:t>with</a:t>
            </a:r>
            <a:r>
              <a:rPr lang="pt-PT" dirty="0"/>
              <a:t> </a:t>
            </a:r>
            <a:r>
              <a:rPr lang="pt-PT" dirty="0" err="1"/>
              <a:t>and</a:t>
            </a:r>
            <a:r>
              <a:rPr lang="pt-PT" dirty="0"/>
              <a:t> </a:t>
            </a:r>
            <a:r>
              <a:rPr lang="pt-PT" dirty="0" err="1"/>
              <a:t>without</a:t>
            </a:r>
            <a:r>
              <a:rPr lang="pt-PT" dirty="0"/>
              <a:t> </a:t>
            </a:r>
            <a:r>
              <a:rPr lang="pt-PT" dirty="0" err="1"/>
              <a:t>feet</a:t>
            </a:r>
            <a:r>
              <a:rPr lang="pt-PT" dirty="0"/>
              <a:t> </a:t>
            </a:r>
            <a:r>
              <a:rPr lang="pt-PT" dirty="0" err="1"/>
              <a:t>without</a:t>
            </a:r>
            <a:r>
              <a:rPr lang="pt-PT" dirty="0"/>
              <a:t> </a:t>
            </a:r>
            <a:r>
              <a:rPr lang="pt-PT" dirty="0" err="1"/>
              <a:t>any</a:t>
            </a:r>
            <a:r>
              <a:rPr lang="pt-PT" dirty="0"/>
              <a:t> </a:t>
            </a:r>
            <a:r>
              <a:rPr lang="pt-PT" dirty="0" err="1"/>
              <a:t>changes</a:t>
            </a:r>
            <a:r>
              <a:rPr lang="pt-PT" dirty="0"/>
              <a:t> to </a:t>
            </a:r>
            <a:r>
              <a:rPr lang="pt-PT" dirty="0" err="1"/>
              <a:t>the</a:t>
            </a:r>
            <a:r>
              <a:rPr lang="pt-PT" dirty="0"/>
              <a:t> original </a:t>
            </a:r>
            <a:r>
              <a:rPr lang="pt-PT" dirty="0" err="1"/>
              <a:t>rewards</a:t>
            </a:r>
            <a:r>
              <a:rPr lang="pt-PT" dirty="0"/>
              <a:t> to </a:t>
            </a:r>
            <a:r>
              <a:rPr lang="pt-PT" dirty="0" err="1"/>
              <a:t>see</a:t>
            </a:r>
            <a:r>
              <a:rPr lang="pt-PT" dirty="0"/>
              <a:t> </a:t>
            </a:r>
            <a:r>
              <a:rPr lang="pt-PT" dirty="0" err="1"/>
              <a:t>if</a:t>
            </a:r>
            <a:r>
              <a:rPr lang="pt-PT" dirty="0"/>
              <a:t> </a:t>
            </a:r>
            <a:r>
              <a:rPr lang="pt-PT" dirty="0" err="1"/>
              <a:t>there</a:t>
            </a:r>
            <a:r>
              <a:rPr lang="pt-PT" dirty="0"/>
              <a:t> </a:t>
            </a:r>
            <a:r>
              <a:rPr lang="pt-PT" dirty="0" err="1"/>
              <a:t>were</a:t>
            </a:r>
            <a:r>
              <a:rPr lang="pt-PT" dirty="0"/>
              <a:t> </a:t>
            </a:r>
            <a:r>
              <a:rPr lang="pt-PT" dirty="0" err="1"/>
              <a:t>any</a:t>
            </a:r>
            <a:r>
              <a:rPr lang="pt-PT" dirty="0"/>
              <a:t> major </a:t>
            </a:r>
            <a:r>
              <a:rPr lang="pt-PT" dirty="0" err="1"/>
              <a:t>differences</a:t>
            </a:r>
            <a:r>
              <a:rPr lang="pt-PT" dirty="0"/>
              <a:t>, </a:t>
            </a:r>
            <a:r>
              <a:rPr lang="pt-PT" dirty="0" err="1"/>
              <a:t>which</a:t>
            </a:r>
            <a:r>
              <a:rPr lang="pt-PT" dirty="0"/>
              <a:t> </a:t>
            </a:r>
            <a:r>
              <a:rPr lang="pt-PT" dirty="0" err="1"/>
              <a:t>is</a:t>
            </a:r>
            <a:r>
              <a:rPr lang="pt-PT" dirty="0"/>
              <a:t> </a:t>
            </a:r>
            <a:r>
              <a:rPr lang="pt-PT" dirty="0" err="1"/>
              <a:t>how</a:t>
            </a:r>
            <a:r>
              <a:rPr lang="pt-PT" dirty="0"/>
              <a:t> </a:t>
            </a:r>
            <a:r>
              <a:rPr lang="pt-PT" dirty="0" err="1"/>
              <a:t>we</a:t>
            </a:r>
            <a:r>
              <a:rPr lang="pt-PT" dirty="0"/>
              <a:t> </a:t>
            </a:r>
            <a:r>
              <a:rPr lang="pt-PT" dirty="0" err="1"/>
              <a:t>concluded</a:t>
            </a:r>
            <a:r>
              <a:rPr lang="pt-PT" dirty="0"/>
              <a:t> </a:t>
            </a:r>
            <a:r>
              <a:rPr lang="pt-PT" dirty="0" err="1"/>
              <a:t>that</a:t>
            </a:r>
            <a:r>
              <a:rPr lang="pt-PT" dirty="0"/>
              <a:t> </a:t>
            </a:r>
            <a:r>
              <a:rPr lang="pt-PT" dirty="0" err="1"/>
              <a:t>using</a:t>
            </a:r>
            <a:r>
              <a:rPr lang="pt-PT" dirty="0"/>
              <a:t> </a:t>
            </a:r>
            <a:r>
              <a:rPr lang="pt-PT" dirty="0" err="1"/>
              <a:t>feet</a:t>
            </a:r>
            <a:r>
              <a:rPr lang="pt-PT" dirty="0"/>
              <a:t> </a:t>
            </a:r>
            <a:r>
              <a:rPr lang="pt-PT" dirty="0" err="1"/>
              <a:t>is</a:t>
            </a:r>
            <a:r>
              <a:rPr lang="pt-PT" dirty="0"/>
              <a:t> </a:t>
            </a:r>
            <a:r>
              <a:rPr lang="pt-PT" dirty="0" err="1"/>
              <a:t>not</a:t>
            </a:r>
            <a:r>
              <a:rPr lang="pt-PT" dirty="0"/>
              <a:t> </a:t>
            </a:r>
            <a:r>
              <a:rPr lang="pt-PT" dirty="0" err="1"/>
              <a:t>exactly</a:t>
            </a:r>
            <a:r>
              <a:rPr lang="pt-PT" dirty="0"/>
              <a:t> </a:t>
            </a:r>
            <a:r>
              <a:rPr lang="pt-PT" dirty="0" err="1"/>
              <a:t>advantageous</a:t>
            </a:r>
            <a:r>
              <a:rPr lang="pt-PT" dirty="0"/>
              <a:t>. </a:t>
            </a:r>
          </a:p>
          <a:p>
            <a:r>
              <a:rPr lang="pt-PT" dirty="0" err="1"/>
              <a:t>At</a:t>
            </a:r>
            <a:r>
              <a:rPr lang="pt-PT" dirty="0"/>
              <a:t> </a:t>
            </a:r>
            <a:r>
              <a:rPr lang="pt-PT" dirty="0" err="1"/>
              <a:t>the</a:t>
            </a:r>
            <a:r>
              <a:rPr lang="pt-PT" dirty="0"/>
              <a:t> </a:t>
            </a:r>
            <a:r>
              <a:rPr lang="pt-PT" dirty="0" err="1"/>
              <a:t>end</a:t>
            </a:r>
            <a:r>
              <a:rPr lang="pt-PT" dirty="0"/>
              <a:t> </a:t>
            </a:r>
            <a:r>
              <a:rPr lang="pt-PT" dirty="0" err="1"/>
              <a:t>of</a:t>
            </a:r>
            <a:r>
              <a:rPr lang="pt-PT" dirty="0"/>
              <a:t> </a:t>
            </a:r>
            <a:r>
              <a:rPr lang="pt-PT" dirty="0" err="1"/>
              <a:t>the</a:t>
            </a:r>
            <a:r>
              <a:rPr lang="pt-PT" dirty="0"/>
              <a:t> </a:t>
            </a:r>
            <a:r>
              <a:rPr lang="pt-PT" dirty="0" err="1"/>
              <a:t>project</a:t>
            </a:r>
            <a:r>
              <a:rPr lang="pt-PT" dirty="0"/>
              <a:t>, </a:t>
            </a:r>
            <a:r>
              <a:rPr lang="pt-PT" dirty="0" err="1"/>
              <a:t>we</a:t>
            </a:r>
            <a:r>
              <a:rPr lang="pt-PT" dirty="0"/>
              <a:t> </a:t>
            </a:r>
            <a:r>
              <a:rPr lang="pt-PT" dirty="0" err="1"/>
              <a:t>tried</a:t>
            </a:r>
            <a:r>
              <a:rPr lang="pt-PT" dirty="0"/>
              <a:t> to use </a:t>
            </a:r>
            <a:r>
              <a:rPr lang="pt-PT" dirty="0" err="1"/>
              <a:t>phase</a:t>
            </a:r>
            <a:r>
              <a:rPr lang="pt-PT" dirty="0"/>
              <a:t> 3 </a:t>
            </a:r>
            <a:r>
              <a:rPr lang="pt-PT" dirty="0" err="1"/>
              <a:t>rewards</a:t>
            </a:r>
            <a:r>
              <a:rPr lang="pt-PT" dirty="0"/>
              <a:t> to </a:t>
            </a:r>
            <a:r>
              <a:rPr lang="pt-PT" dirty="0" err="1"/>
              <a:t>see</a:t>
            </a:r>
            <a:r>
              <a:rPr lang="pt-PT" dirty="0"/>
              <a:t> </a:t>
            </a:r>
            <a:r>
              <a:rPr lang="pt-PT" dirty="0" err="1"/>
              <a:t>if</a:t>
            </a:r>
            <a:r>
              <a:rPr lang="pt-PT" dirty="0"/>
              <a:t> </a:t>
            </a:r>
            <a:r>
              <a:rPr lang="pt-PT" dirty="0" err="1"/>
              <a:t>they</a:t>
            </a:r>
            <a:r>
              <a:rPr lang="pt-PT" dirty="0"/>
              <a:t> </a:t>
            </a:r>
            <a:r>
              <a:rPr lang="pt-PT" dirty="0" err="1"/>
              <a:t>were</a:t>
            </a:r>
            <a:r>
              <a:rPr lang="pt-PT" dirty="0"/>
              <a:t> </a:t>
            </a:r>
            <a:r>
              <a:rPr lang="pt-PT" dirty="0" err="1"/>
              <a:t>capable</a:t>
            </a:r>
            <a:r>
              <a:rPr lang="pt-PT" dirty="0"/>
              <a:t> </a:t>
            </a:r>
            <a:r>
              <a:rPr lang="pt-PT" dirty="0" err="1"/>
              <a:t>of</a:t>
            </a:r>
            <a:r>
              <a:rPr lang="pt-PT" dirty="0"/>
              <a:t> </a:t>
            </a:r>
            <a:r>
              <a:rPr lang="pt-PT" dirty="0" err="1"/>
              <a:t>improving</a:t>
            </a:r>
            <a:r>
              <a:rPr lang="pt-PT" dirty="0"/>
              <a:t> </a:t>
            </a:r>
            <a:r>
              <a:rPr lang="pt-PT" dirty="0" err="1"/>
              <a:t>the</a:t>
            </a:r>
            <a:r>
              <a:rPr lang="pt-PT" dirty="0"/>
              <a:t> </a:t>
            </a:r>
            <a:r>
              <a:rPr lang="pt-PT" dirty="0" err="1"/>
              <a:t>feet</a:t>
            </a:r>
            <a:r>
              <a:rPr lang="pt-PT" dirty="0"/>
              <a:t>. </a:t>
            </a:r>
            <a:r>
              <a:rPr lang="pt-PT" dirty="0" err="1"/>
              <a:t>By</a:t>
            </a:r>
            <a:r>
              <a:rPr lang="pt-PT" dirty="0"/>
              <a:t> </a:t>
            </a:r>
            <a:r>
              <a:rPr lang="pt-PT" dirty="0" err="1"/>
              <a:t>doing</a:t>
            </a:r>
            <a:r>
              <a:rPr lang="pt-PT" dirty="0"/>
              <a:t> a </a:t>
            </a:r>
            <a:r>
              <a:rPr lang="pt-PT" dirty="0" err="1"/>
              <a:t>test</a:t>
            </a:r>
            <a:r>
              <a:rPr lang="pt-PT" dirty="0"/>
              <a:t> </a:t>
            </a:r>
            <a:r>
              <a:rPr lang="pt-PT" dirty="0" err="1"/>
              <a:t>on</a:t>
            </a:r>
            <a:r>
              <a:rPr lang="pt-PT" dirty="0"/>
              <a:t> </a:t>
            </a:r>
            <a:r>
              <a:rPr lang="pt-PT" dirty="0" err="1"/>
              <a:t>its</a:t>
            </a:r>
            <a:r>
              <a:rPr lang="pt-PT" dirty="0"/>
              <a:t> performance </a:t>
            </a:r>
            <a:r>
              <a:rPr lang="pt-PT" dirty="0" err="1"/>
              <a:t>we</a:t>
            </a:r>
            <a:r>
              <a:rPr lang="pt-PT" dirty="0"/>
              <a:t> </a:t>
            </a:r>
            <a:r>
              <a:rPr lang="pt-PT" dirty="0" err="1"/>
              <a:t>concluded</a:t>
            </a:r>
            <a:r>
              <a:rPr lang="pt-PT" dirty="0"/>
              <a:t> </a:t>
            </a:r>
            <a:r>
              <a:rPr lang="pt-PT" dirty="0" err="1"/>
              <a:t>that</a:t>
            </a:r>
            <a:r>
              <a:rPr lang="pt-PT" dirty="0"/>
              <a:t> </a:t>
            </a:r>
            <a:r>
              <a:rPr lang="pt-PT" dirty="0" err="1"/>
              <a:t>their</a:t>
            </a:r>
            <a:r>
              <a:rPr lang="pt-PT" dirty="0"/>
              <a:t> use </a:t>
            </a:r>
            <a:r>
              <a:rPr lang="pt-PT" dirty="0" err="1"/>
              <a:t>did</a:t>
            </a:r>
            <a:r>
              <a:rPr lang="pt-PT" dirty="0"/>
              <a:t> </a:t>
            </a:r>
            <a:r>
              <a:rPr lang="pt-PT" dirty="0" err="1"/>
              <a:t>not</a:t>
            </a:r>
            <a:r>
              <a:rPr lang="pt-PT" dirty="0"/>
              <a:t> </a:t>
            </a:r>
            <a:r>
              <a:rPr lang="pt-PT" dirty="0" err="1"/>
              <a:t>really</a:t>
            </a:r>
            <a:r>
              <a:rPr lang="pt-PT" dirty="0"/>
              <a:t> </a:t>
            </a:r>
            <a:r>
              <a:rPr lang="pt-PT" dirty="0" err="1"/>
              <a:t>present</a:t>
            </a:r>
            <a:r>
              <a:rPr lang="pt-PT" dirty="0"/>
              <a:t> </a:t>
            </a:r>
            <a:r>
              <a:rPr lang="pt-PT" dirty="0" err="1"/>
              <a:t>any</a:t>
            </a:r>
            <a:r>
              <a:rPr lang="pt-PT" dirty="0"/>
              <a:t> </a:t>
            </a:r>
            <a:r>
              <a:rPr lang="pt-PT" dirty="0" err="1"/>
              <a:t>advantages</a:t>
            </a:r>
            <a:r>
              <a:rPr lang="pt-PT" dirty="0"/>
              <a:t> </a:t>
            </a:r>
            <a:r>
              <a:rPr lang="pt-PT" dirty="0" err="1"/>
              <a:t>either</a:t>
            </a:r>
            <a:r>
              <a:rPr lang="pt-PT" dirty="0"/>
              <a:t>.</a:t>
            </a:r>
          </a:p>
        </p:txBody>
      </p:sp>
      <p:sp>
        <p:nvSpPr>
          <p:cNvPr id="34" name="CaixaDeTexto 33">
            <a:extLst>
              <a:ext uri="{FF2B5EF4-FFF2-40B4-BE49-F238E27FC236}">
                <a16:creationId xmlns:a16="http://schemas.microsoft.com/office/drawing/2014/main" id="{C10DAD08-1856-CF15-7DD0-9189F5E9FE45}"/>
              </a:ext>
            </a:extLst>
          </p:cNvPr>
          <p:cNvSpPr txBox="1"/>
          <p:nvPr/>
        </p:nvSpPr>
        <p:spPr>
          <a:xfrm>
            <a:off x="6219923" y="5758001"/>
            <a:ext cx="5394036" cy="369332"/>
          </a:xfrm>
          <a:prstGeom prst="rect">
            <a:avLst/>
          </a:prstGeom>
          <a:noFill/>
        </p:spPr>
        <p:txBody>
          <a:bodyPr wrap="square" rtlCol="0">
            <a:spAutoFit/>
          </a:bodyPr>
          <a:lstStyle/>
          <a:p>
            <a:r>
              <a:rPr lang="pt-PT" dirty="0"/>
              <a:t>Note: </a:t>
            </a:r>
            <a:r>
              <a:rPr lang="pt-PT" dirty="0" err="1"/>
              <a:t>This</a:t>
            </a:r>
            <a:r>
              <a:rPr lang="pt-PT" dirty="0"/>
              <a:t> </a:t>
            </a:r>
            <a:r>
              <a:rPr lang="pt-PT" dirty="0" err="1"/>
              <a:t>test</a:t>
            </a:r>
            <a:r>
              <a:rPr lang="pt-PT" dirty="0"/>
              <a:t> </a:t>
            </a:r>
            <a:r>
              <a:rPr lang="pt-PT" dirty="0" err="1"/>
              <a:t>was</a:t>
            </a:r>
            <a:r>
              <a:rPr lang="pt-PT" dirty="0"/>
              <a:t> </a:t>
            </a:r>
            <a:r>
              <a:rPr lang="pt-PT" dirty="0" err="1"/>
              <a:t>made</a:t>
            </a:r>
            <a:r>
              <a:rPr lang="pt-PT" dirty="0"/>
              <a:t> </a:t>
            </a:r>
            <a:r>
              <a:rPr lang="pt-PT" dirty="0" err="1"/>
              <a:t>using</a:t>
            </a:r>
            <a:r>
              <a:rPr lang="pt-PT" dirty="0"/>
              <a:t> </a:t>
            </a:r>
            <a:r>
              <a:rPr lang="pt-PT" dirty="0" err="1"/>
              <a:t>phase</a:t>
            </a:r>
            <a:r>
              <a:rPr lang="pt-PT" dirty="0"/>
              <a:t> 2 </a:t>
            </a:r>
            <a:r>
              <a:rPr lang="pt-PT" dirty="0" err="1"/>
              <a:t>rewards</a:t>
            </a:r>
            <a:r>
              <a:rPr lang="pt-PT" dirty="0"/>
              <a:t>.</a:t>
            </a:r>
          </a:p>
        </p:txBody>
      </p:sp>
      <p:sp>
        <p:nvSpPr>
          <p:cNvPr id="35" name="CaixaDeTexto 34">
            <a:extLst>
              <a:ext uri="{FF2B5EF4-FFF2-40B4-BE49-F238E27FC236}">
                <a16:creationId xmlns:a16="http://schemas.microsoft.com/office/drawing/2014/main" id="{EBF94086-418F-8FC7-9710-CB5B954C9645}"/>
              </a:ext>
            </a:extLst>
          </p:cNvPr>
          <p:cNvSpPr txBox="1"/>
          <p:nvPr/>
        </p:nvSpPr>
        <p:spPr>
          <a:xfrm>
            <a:off x="1250272" y="5056345"/>
            <a:ext cx="5394036" cy="369332"/>
          </a:xfrm>
          <a:prstGeom prst="rect">
            <a:avLst/>
          </a:prstGeom>
          <a:noFill/>
        </p:spPr>
        <p:txBody>
          <a:bodyPr wrap="square" rtlCol="0">
            <a:spAutoFit/>
          </a:bodyPr>
          <a:lstStyle/>
          <a:p>
            <a:r>
              <a:rPr lang="pt-PT" dirty="0"/>
              <a:t>Note: </a:t>
            </a:r>
            <a:r>
              <a:rPr lang="pt-PT" dirty="0" err="1"/>
              <a:t>This</a:t>
            </a:r>
            <a:r>
              <a:rPr lang="pt-PT" dirty="0"/>
              <a:t> </a:t>
            </a:r>
            <a:r>
              <a:rPr lang="pt-PT" dirty="0" err="1"/>
              <a:t>test</a:t>
            </a:r>
            <a:r>
              <a:rPr lang="pt-PT" dirty="0"/>
              <a:t> </a:t>
            </a:r>
            <a:r>
              <a:rPr lang="pt-PT" dirty="0" err="1"/>
              <a:t>was</a:t>
            </a:r>
            <a:r>
              <a:rPr lang="pt-PT" dirty="0"/>
              <a:t> </a:t>
            </a:r>
            <a:r>
              <a:rPr lang="pt-PT" dirty="0" err="1"/>
              <a:t>made</a:t>
            </a:r>
            <a:r>
              <a:rPr lang="pt-PT" dirty="0"/>
              <a:t> </a:t>
            </a:r>
            <a:r>
              <a:rPr lang="pt-PT" dirty="0" err="1"/>
              <a:t>using</a:t>
            </a:r>
            <a:r>
              <a:rPr lang="pt-PT" dirty="0"/>
              <a:t> </a:t>
            </a:r>
            <a:r>
              <a:rPr lang="pt-PT" dirty="0" err="1"/>
              <a:t>phase</a:t>
            </a:r>
            <a:r>
              <a:rPr lang="pt-PT" dirty="0"/>
              <a:t> 3 </a:t>
            </a:r>
            <a:r>
              <a:rPr lang="pt-PT" dirty="0" err="1"/>
              <a:t>rewards</a:t>
            </a:r>
            <a:r>
              <a:rPr lang="pt-PT" dirty="0"/>
              <a:t>.</a:t>
            </a:r>
          </a:p>
        </p:txBody>
      </p:sp>
    </p:spTree>
    <p:extLst>
      <p:ext uri="{BB962C8B-B14F-4D97-AF65-F5344CB8AC3E}">
        <p14:creationId xmlns:p14="http://schemas.microsoft.com/office/powerpoint/2010/main" val="675285700"/>
      </p:ext>
    </p:extLst>
  </p:cSld>
  <p:clrMapOvr>
    <a:masterClrMapping/>
  </p:clrMapOvr>
</p:sld>
</file>

<file path=ppt/theme/theme1.xml><?xml version="1.0" encoding="utf-8"?>
<a:theme xmlns:a="http://schemas.openxmlformats.org/drawingml/2006/main" name="Retrospetiva">
  <a:themeElements>
    <a:clrScheme name="Retrospetiv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tiv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tiv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258</TotalTime>
  <Words>958</Words>
  <Application>Microsoft Office PowerPoint</Application>
  <PresentationFormat>Ecrã Panorâmico</PresentationFormat>
  <Paragraphs>89</Paragraphs>
  <Slides>10</Slides>
  <Notes>0</Notes>
  <HiddenSlides>0</HiddenSlides>
  <MMClips>10</MMClips>
  <ScaleCrop>false</ScaleCrop>
  <HeadingPairs>
    <vt:vector size="6" baseType="variant">
      <vt:variant>
        <vt:lpstr>Tipos de letra usados</vt:lpstr>
      </vt:variant>
      <vt:variant>
        <vt:i4>4</vt:i4>
      </vt:variant>
      <vt:variant>
        <vt:lpstr>Tema</vt:lpstr>
      </vt:variant>
      <vt:variant>
        <vt:i4>1</vt:i4>
      </vt:variant>
      <vt:variant>
        <vt:lpstr>Títulos dos diapositivos</vt:lpstr>
      </vt:variant>
      <vt:variant>
        <vt:i4>10</vt:i4>
      </vt:variant>
    </vt:vector>
  </HeadingPairs>
  <TitlesOfParts>
    <vt:vector size="15" baseType="lpstr">
      <vt:lpstr>-apple-system</vt:lpstr>
      <vt:lpstr>Calibri</vt:lpstr>
      <vt:lpstr>Calibri Light</vt:lpstr>
      <vt:lpstr>Inter</vt:lpstr>
      <vt:lpstr>Retrospetiva</vt:lpstr>
      <vt:lpstr>Bipedal Walker</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Magda Costa</dc:creator>
  <cp:lastModifiedBy>Magda Costa</cp:lastModifiedBy>
  <cp:revision>3</cp:revision>
  <dcterms:created xsi:type="dcterms:W3CDTF">2024-12-18T23:18:40Z</dcterms:created>
  <dcterms:modified xsi:type="dcterms:W3CDTF">2024-12-19T03:44:36Z</dcterms:modified>
</cp:coreProperties>
</file>

<file path=docProps/thumbnail.jpeg>
</file>